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80" r:id="rId3"/>
    <p:sldId id="286" r:id="rId4"/>
    <p:sldId id="305" r:id="rId5"/>
    <p:sldId id="306" r:id="rId6"/>
    <p:sldId id="313" r:id="rId7"/>
    <p:sldId id="314" r:id="rId8"/>
    <p:sldId id="317" r:id="rId9"/>
    <p:sldId id="316" r:id="rId10"/>
    <p:sldId id="318" r:id="rId11"/>
    <p:sldId id="319" r:id="rId12"/>
    <p:sldId id="334" r:id="rId13"/>
    <p:sldId id="322" r:id="rId14"/>
    <p:sldId id="323" r:id="rId15"/>
    <p:sldId id="327" r:id="rId16"/>
    <p:sldId id="328" r:id="rId17"/>
    <p:sldId id="329" r:id="rId18"/>
    <p:sldId id="324" r:id="rId19"/>
    <p:sldId id="333" r:id="rId20"/>
    <p:sldId id="332" r:id="rId21"/>
    <p:sldId id="335" r:id="rId22"/>
    <p:sldId id="30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9AF"/>
    <a:srgbClr val="EF7A67"/>
    <a:srgbClr val="ED6751"/>
    <a:srgbClr val="A1978B"/>
    <a:srgbClr val="66BBF0"/>
    <a:srgbClr val="F3DFBA"/>
    <a:srgbClr val="3D3D3D"/>
    <a:srgbClr val="584C46"/>
    <a:srgbClr val="867A6C"/>
    <a:srgbClr val="F0882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76" y="1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G\Desktop\data\&#44284;&#51228;\1&#51064;&#44032;&#44396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G\Desktop\data\&#44284;&#51228;\1&#51064;&#44032;&#44396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1</a:t>
            </a:r>
            <a:r>
              <a:rPr lang="ko-KR" altLang="en-US" dirty="0"/>
              <a:t>인 가구 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2015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'[1인가구.xlsx]Sheet6'!$A$2:$A$26</c:f>
              <c:strCache>
                <c:ptCount val="25"/>
                <c:pt idx="0">
                  <c:v>종로구</c:v>
                </c:pt>
                <c:pt idx="1">
                  <c:v>중구</c:v>
                </c:pt>
                <c:pt idx="2">
                  <c:v>용산구</c:v>
                </c:pt>
                <c:pt idx="3">
                  <c:v>성동구</c:v>
                </c:pt>
                <c:pt idx="4">
                  <c:v>광진구</c:v>
                </c:pt>
                <c:pt idx="5">
                  <c:v>동대문구</c:v>
                </c:pt>
                <c:pt idx="6">
                  <c:v>중랑구</c:v>
                </c:pt>
                <c:pt idx="7">
                  <c:v>성북구</c:v>
                </c:pt>
                <c:pt idx="8">
                  <c:v>강북구</c:v>
                </c:pt>
                <c:pt idx="9">
                  <c:v>도봉구</c:v>
                </c:pt>
                <c:pt idx="10">
                  <c:v>노원구</c:v>
                </c:pt>
                <c:pt idx="11">
                  <c:v>은평구</c:v>
                </c:pt>
                <c:pt idx="12">
                  <c:v>서대문구</c:v>
                </c:pt>
                <c:pt idx="13">
                  <c:v>마포구</c:v>
                </c:pt>
                <c:pt idx="14">
                  <c:v>양천구</c:v>
                </c:pt>
                <c:pt idx="15">
                  <c:v>강서구</c:v>
                </c:pt>
                <c:pt idx="16">
                  <c:v>구로구</c:v>
                </c:pt>
                <c:pt idx="17">
                  <c:v>금천구</c:v>
                </c:pt>
                <c:pt idx="18">
                  <c:v>영등포구</c:v>
                </c:pt>
                <c:pt idx="19">
                  <c:v>동작구</c:v>
                </c:pt>
                <c:pt idx="20">
                  <c:v>관악구</c:v>
                </c:pt>
                <c:pt idx="21">
                  <c:v>서초구</c:v>
                </c:pt>
                <c:pt idx="22">
                  <c:v>강남구</c:v>
                </c:pt>
                <c:pt idx="23">
                  <c:v>송파구</c:v>
                </c:pt>
                <c:pt idx="24">
                  <c:v>강동구</c:v>
                </c:pt>
              </c:strCache>
            </c:strRef>
          </c:cat>
          <c:val>
            <c:numRef>
              <c:f>'[1인가구.xlsx]Sheet6'!$B$2:$B$26</c:f>
              <c:numCache>
                <c:formatCode>#,##0</c:formatCode>
                <c:ptCount val="25"/>
                <c:pt idx="0">
                  <c:v>22776</c:v>
                </c:pt>
                <c:pt idx="1">
                  <c:v>19161</c:v>
                </c:pt>
                <c:pt idx="2">
                  <c:v>31025</c:v>
                </c:pt>
                <c:pt idx="3">
                  <c:v>35259</c:v>
                </c:pt>
                <c:pt idx="4">
                  <c:v>54210</c:v>
                </c:pt>
                <c:pt idx="5">
                  <c:v>52884</c:v>
                </c:pt>
                <c:pt idx="6">
                  <c:v>45138</c:v>
                </c:pt>
                <c:pt idx="7">
                  <c:v>52005</c:v>
                </c:pt>
                <c:pt idx="8">
                  <c:v>35787</c:v>
                </c:pt>
                <c:pt idx="9">
                  <c:v>27348</c:v>
                </c:pt>
                <c:pt idx="10">
                  <c:v>46129</c:v>
                </c:pt>
                <c:pt idx="11">
                  <c:v>43936</c:v>
                </c:pt>
                <c:pt idx="12">
                  <c:v>40160</c:v>
                </c:pt>
                <c:pt idx="13">
                  <c:v>52437</c:v>
                </c:pt>
                <c:pt idx="14">
                  <c:v>32832</c:v>
                </c:pt>
                <c:pt idx="15">
                  <c:v>56990</c:v>
                </c:pt>
                <c:pt idx="16">
                  <c:v>40988</c:v>
                </c:pt>
                <c:pt idx="17">
                  <c:v>31219</c:v>
                </c:pt>
                <c:pt idx="18">
                  <c:v>48433</c:v>
                </c:pt>
                <c:pt idx="19">
                  <c:v>53954</c:v>
                </c:pt>
                <c:pt idx="20">
                  <c:v>100302</c:v>
                </c:pt>
                <c:pt idx="21">
                  <c:v>37496</c:v>
                </c:pt>
                <c:pt idx="22">
                  <c:v>61897</c:v>
                </c:pt>
                <c:pt idx="23">
                  <c:v>53481</c:v>
                </c:pt>
                <c:pt idx="24">
                  <c:v>39897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C0-42D0-AD9F-6CD55CBBF1EF}"/>
            </c:ext>
          </c:extLst>
        </c:ser>
        <c:ser>
          <c:idx val="1"/>
          <c:order val="1"/>
          <c:tx>
            <c:v>2020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'[1인가구.xlsx]Sheet6'!$A$2:$A$26</c:f>
              <c:strCache>
                <c:ptCount val="25"/>
                <c:pt idx="0">
                  <c:v>종로구</c:v>
                </c:pt>
                <c:pt idx="1">
                  <c:v>중구</c:v>
                </c:pt>
                <c:pt idx="2">
                  <c:v>용산구</c:v>
                </c:pt>
                <c:pt idx="3">
                  <c:v>성동구</c:v>
                </c:pt>
                <c:pt idx="4">
                  <c:v>광진구</c:v>
                </c:pt>
                <c:pt idx="5">
                  <c:v>동대문구</c:v>
                </c:pt>
                <c:pt idx="6">
                  <c:v>중랑구</c:v>
                </c:pt>
                <c:pt idx="7">
                  <c:v>성북구</c:v>
                </c:pt>
                <c:pt idx="8">
                  <c:v>강북구</c:v>
                </c:pt>
                <c:pt idx="9">
                  <c:v>도봉구</c:v>
                </c:pt>
                <c:pt idx="10">
                  <c:v>노원구</c:v>
                </c:pt>
                <c:pt idx="11">
                  <c:v>은평구</c:v>
                </c:pt>
                <c:pt idx="12">
                  <c:v>서대문구</c:v>
                </c:pt>
                <c:pt idx="13">
                  <c:v>마포구</c:v>
                </c:pt>
                <c:pt idx="14">
                  <c:v>양천구</c:v>
                </c:pt>
                <c:pt idx="15">
                  <c:v>강서구</c:v>
                </c:pt>
                <c:pt idx="16">
                  <c:v>구로구</c:v>
                </c:pt>
                <c:pt idx="17">
                  <c:v>금천구</c:v>
                </c:pt>
                <c:pt idx="18">
                  <c:v>영등포구</c:v>
                </c:pt>
                <c:pt idx="19">
                  <c:v>동작구</c:v>
                </c:pt>
                <c:pt idx="20">
                  <c:v>관악구</c:v>
                </c:pt>
                <c:pt idx="21">
                  <c:v>서초구</c:v>
                </c:pt>
                <c:pt idx="22">
                  <c:v>강남구</c:v>
                </c:pt>
                <c:pt idx="23">
                  <c:v>송파구</c:v>
                </c:pt>
                <c:pt idx="24">
                  <c:v>강동구</c:v>
                </c:pt>
              </c:strCache>
            </c:strRef>
          </c:cat>
          <c:val>
            <c:numRef>
              <c:f>'[1인가구.xlsx]Sheet6'!$C$2:$C$26</c:f>
              <c:numCache>
                <c:formatCode>#,##0</c:formatCode>
                <c:ptCount val="25"/>
                <c:pt idx="0">
                  <c:v>25983</c:v>
                </c:pt>
                <c:pt idx="1">
                  <c:v>22818</c:v>
                </c:pt>
                <c:pt idx="2">
                  <c:v>36881</c:v>
                </c:pt>
                <c:pt idx="3">
                  <c:v>42585</c:v>
                </c:pt>
                <c:pt idx="4">
                  <c:v>62301</c:v>
                </c:pt>
                <c:pt idx="5">
                  <c:v>60925</c:v>
                </c:pt>
                <c:pt idx="6">
                  <c:v>56605</c:v>
                </c:pt>
                <c:pt idx="7">
                  <c:v>61510</c:v>
                </c:pt>
                <c:pt idx="8">
                  <c:v>45685</c:v>
                </c:pt>
                <c:pt idx="9">
                  <c:v>34884</c:v>
                </c:pt>
                <c:pt idx="10">
                  <c:v>56438</c:v>
                </c:pt>
                <c:pt idx="11">
                  <c:v>57853</c:v>
                </c:pt>
                <c:pt idx="12">
                  <c:v>49863</c:v>
                </c:pt>
                <c:pt idx="13">
                  <c:v>63172</c:v>
                </c:pt>
                <c:pt idx="14">
                  <c:v>39436</c:v>
                </c:pt>
                <c:pt idx="15">
                  <c:v>86172</c:v>
                </c:pt>
                <c:pt idx="16">
                  <c:v>50971</c:v>
                </c:pt>
                <c:pt idx="17">
                  <c:v>42334</c:v>
                </c:pt>
                <c:pt idx="18">
                  <c:v>64000</c:v>
                </c:pt>
                <c:pt idx="19">
                  <c:v>64101</c:v>
                </c:pt>
                <c:pt idx="20">
                  <c:v>129233</c:v>
                </c:pt>
                <c:pt idx="21">
                  <c:v>43942</c:v>
                </c:pt>
                <c:pt idx="22">
                  <c:v>68999</c:v>
                </c:pt>
                <c:pt idx="23">
                  <c:v>73694</c:v>
                </c:pt>
                <c:pt idx="24">
                  <c:v>50316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C0-42D0-AD9F-6CD55CBBF1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5132176"/>
        <c:axId val="815131344"/>
      </c:barChart>
      <c:catAx>
        <c:axId val="815132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15131344"/>
        <c:crosses val="autoZero"/>
        <c:auto val="1"/>
        <c:lblAlgn val="ctr"/>
        <c:lblOffset val="100"/>
        <c:noMultiLvlLbl val="0"/>
      </c:catAx>
      <c:valAx>
        <c:axId val="815131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15132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전체가구 대비 </a:t>
            </a:r>
            <a:r>
              <a:rPr lang="en-US" altLang="ko-KR" dirty="0"/>
              <a:t>1</a:t>
            </a:r>
            <a:r>
              <a:rPr lang="ko-KR" altLang="en-US" dirty="0"/>
              <a:t>인 가구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2015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Sheet6!$A$2:$A$26</c:f>
              <c:strCache>
                <c:ptCount val="25"/>
                <c:pt idx="0">
                  <c:v>종로구</c:v>
                </c:pt>
                <c:pt idx="1">
                  <c:v>중구</c:v>
                </c:pt>
                <c:pt idx="2">
                  <c:v>용산구</c:v>
                </c:pt>
                <c:pt idx="3">
                  <c:v>성동구</c:v>
                </c:pt>
                <c:pt idx="4">
                  <c:v>광진구</c:v>
                </c:pt>
                <c:pt idx="5">
                  <c:v>동대문구</c:v>
                </c:pt>
                <c:pt idx="6">
                  <c:v>중랑구</c:v>
                </c:pt>
                <c:pt idx="7">
                  <c:v>성북구</c:v>
                </c:pt>
                <c:pt idx="8">
                  <c:v>강북구</c:v>
                </c:pt>
                <c:pt idx="9">
                  <c:v>도봉구</c:v>
                </c:pt>
                <c:pt idx="10">
                  <c:v>노원구</c:v>
                </c:pt>
                <c:pt idx="11">
                  <c:v>은평구</c:v>
                </c:pt>
                <c:pt idx="12">
                  <c:v>서대문구</c:v>
                </c:pt>
                <c:pt idx="13">
                  <c:v>마포구</c:v>
                </c:pt>
                <c:pt idx="14">
                  <c:v>양천구</c:v>
                </c:pt>
                <c:pt idx="15">
                  <c:v>강서구</c:v>
                </c:pt>
                <c:pt idx="16">
                  <c:v>구로구</c:v>
                </c:pt>
                <c:pt idx="17">
                  <c:v>금천구</c:v>
                </c:pt>
                <c:pt idx="18">
                  <c:v>영등포구</c:v>
                </c:pt>
                <c:pt idx="19">
                  <c:v>동작구</c:v>
                </c:pt>
                <c:pt idx="20">
                  <c:v>관악구</c:v>
                </c:pt>
                <c:pt idx="21">
                  <c:v>서초구</c:v>
                </c:pt>
                <c:pt idx="22">
                  <c:v>강남구</c:v>
                </c:pt>
                <c:pt idx="23">
                  <c:v>송파구</c:v>
                </c:pt>
                <c:pt idx="24">
                  <c:v>강동구</c:v>
                </c:pt>
              </c:strCache>
            </c:strRef>
          </c:cat>
          <c:val>
            <c:numRef>
              <c:f>Sheet6!$D$2:$D$26</c:f>
              <c:numCache>
                <c:formatCode>General</c:formatCode>
                <c:ptCount val="25"/>
                <c:pt idx="0">
                  <c:v>36.986034427</c:v>
                </c:pt>
                <c:pt idx="1">
                  <c:v>37.420173810999998</c:v>
                </c:pt>
                <c:pt idx="2">
                  <c:v>34.352750987999997</c:v>
                </c:pt>
                <c:pt idx="3">
                  <c:v>30.735100549999999</c:v>
                </c:pt>
                <c:pt idx="4">
                  <c:v>36.698303524000004</c:v>
                </c:pt>
                <c:pt idx="5">
                  <c:v>36.054732506999997</c:v>
                </c:pt>
                <c:pt idx="6">
                  <c:v>28.652316598999999</c:v>
                </c:pt>
                <c:pt idx="7">
                  <c:v>29.843851322999999</c:v>
                </c:pt>
                <c:pt idx="8">
                  <c:v>28.477869908999999</c:v>
                </c:pt>
                <c:pt idx="9">
                  <c:v>21.881726021999999</c:v>
                </c:pt>
                <c:pt idx="10">
                  <c:v>22.519967192999999</c:v>
                </c:pt>
                <c:pt idx="11">
                  <c:v>24.442565311999999</c:v>
                </c:pt>
                <c:pt idx="12">
                  <c:v>33.180759125999998</c:v>
                </c:pt>
                <c:pt idx="13">
                  <c:v>33.834470031999999</c:v>
                </c:pt>
                <c:pt idx="14">
                  <c:v>20.041141964000001</c:v>
                </c:pt>
                <c:pt idx="15">
                  <c:v>26.185925123000001</c:v>
                </c:pt>
                <c:pt idx="16">
                  <c:v>26.185730349</c:v>
                </c:pt>
                <c:pt idx="17">
                  <c:v>33.409672207</c:v>
                </c:pt>
                <c:pt idx="18">
                  <c:v>32.781481607000003</c:v>
                </c:pt>
                <c:pt idx="19">
                  <c:v>33.511801241999997</c:v>
                </c:pt>
                <c:pt idx="20">
                  <c:v>43.869731801</c:v>
                </c:pt>
                <c:pt idx="21">
                  <c:v>24.343151703</c:v>
                </c:pt>
                <c:pt idx="22">
                  <c:v>29.285521653</c:v>
                </c:pt>
                <c:pt idx="23">
                  <c:v>23.157862830999999</c:v>
                </c:pt>
                <c:pt idx="24">
                  <c:v>24.313503235999999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D2-4E36-A425-57CF19CAF41A}"/>
            </c:ext>
          </c:extLst>
        </c:ser>
        <c:ser>
          <c:idx val="1"/>
          <c:order val="1"/>
          <c:tx>
            <c:v>2020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Sheet6!$A$2:$A$26</c:f>
              <c:strCache>
                <c:ptCount val="25"/>
                <c:pt idx="0">
                  <c:v>종로구</c:v>
                </c:pt>
                <c:pt idx="1">
                  <c:v>중구</c:v>
                </c:pt>
                <c:pt idx="2">
                  <c:v>용산구</c:v>
                </c:pt>
                <c:pt idx="3">
                  <c:v>성동구</c:v>
                </c:pt>
                <c:pt idx="4">
                  <c:v>광진구</c:v>
                </c:pt>
                <c:pt idx="5">
                  <c:v>동대문구</c:v>
                </c:pt>
                <c:pt idx="6">
                  <c:v>중랑구</c:v>
                </c:pt>
                <c:pt idx="7">
                  <c:v>성북구</c:v>
                </c:pt>
                <c:pt idx="8">
                  <c:v>강북구</c:v>
                </c:pt>
                <c:pt idx="9">
                  <c:v>도봉구</c:v>
                </c:pt>
                <c:pt idx="10">
                  <c:v>노원구</c:v>
                </c:pt>
                <c:pt idx="11">
                  <c:v>은평구</c:v>
                </c:pt>
                <c:pt idx="12">
                  <c:v>서대문구</c:v>
                </c:pt>
                <c:pt idx="13">
                  <c:v>마포구</c:v>
                </c:pt>
                <c:pt idx="14">
                  <c:v>양천구</c:v>
                </c:pt>
                <c:pt idx="15">
                  <c:v>강서구</c:v>
                </c:pt>
                <c:pt idx="16">
                  <c:v>구로구</c:v>
                </c:pt>
                <c:pt idx="17">
                  <c:v>금천구</c:v>
                </c:pt>
                <c:pt idx="18">
                  <c:v>영등포구</c:v>
                </c:pt>
                <c:pt idx="19">
                  <c:v>동작구</c:v>
                </c:pt>
                <c:pt idx="20">
                  <c:v>관악구</c:v>
                </c:pt>
                <c:pt idx="21">
                  <c:v>서초구</c:v>
                </c:pt>
                <c:pt idx="22">
                  <c:v>강남구</c:v>
                </c:pt>
                <c:pt idx="23">
                  <c:v>송파구</c:v>
                </c:pt>
                <c:pt idx="24">
                  <c:v>강동구</c:v>
                </c:pt>
              </c:strCache>
            </c:strRef>
          </c:cat>
          <c:val>
            <c:numRef>
              <c:f>Sheet6!$E$2:$E$26</c:f>
              <c:numCache>
                <c:formatCode>General</c:formatCode>
                <c:ptCount val="25"/>
                <c:pt idx="0">
                  <c:v>40.973602044000003</c:v>
                </c:pt>
                <c:pt idx="1">
                  <c:v>41.417239940000002</c:v>
                </c:pt>
                <c:pt idx="2">
                  <c:v>38.532503081999998</c:v>
                </c:pt>
                <c:pt idx="3">
                  <c:v>34.852601771000003</c:v>
                </c:pt>
                <c:pt idx="4">
                  <c:v>40.963245446999998</c:v>
                </c:pt>
                <c:pt idx="5">
                  <c:v>40.515917086000002</c:v>
                </c:pt>
                <c:pt idx="6">
                  <c:v>34.341026014000001</c:v>
                </c:pt>
                <c:pt idx="7">
                  <c:v>34.236891907</c:v>
                </c:pt>
                <c:pt idx="8">
                  <c:v>35.195100343</c:v>
                </c:pt>
                <c:pt idx="9">
                  <c:v>27.389645262999998</c:v>
                </c:pt>
                <c:pt idx="10">
                  <c:v>27.843804730999999</c:v>
                </c:pt>
                <c:pt idx="11">
                  <c:v>30.348159533</c:v>
                </c:pt>
                <c:pt idx="12">
                  <c:v>37.459432657999997</c:v>
                </c:pt>
                <c:pt idx="13">
                  <c:v>39.315164830000001</c:v>
                </c:pt>
                <c:pt idx="14">
                  <c:v>23.750331238000001</c:v>
                </c:pt>
                <c:pt idx="15">
                  <c:v>35.302359308</c:v>
                </c:pt>
                <c:pt idx="16">
                  <c:v>31.064156555</c:v>
                </c:pt>
                <c:pt idx="17">
                  <c:v>40.929306210999997</c:v>
                </c:pt>
                <c:pt idx="18">
                  <c:v>39.411051104999999</c:v>
                </c:pt>
                <c:pt idx="19">
                  <c:v>38.208576231000002</c:v>
                </c:pt>
                <c:pt idx="20">
                  <c:v>51.909350535999998</c:v>
                </c:pt>
                <c:pt idx="21">
                  <c:v>28.145756871</c:v>
                </c:pt>
                <c:pt idx="22">
                  <c:v>33.040276202000001</c:v>
                </c:pt>
                <c:pt idx="23">
                  <c:v>28.813055683999998</c:v>
                </c:pt>
                <c:pt idx="24">
                  <c:v>28.403368934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D2-4E36-A425-57CF19CAF4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12158880"/>
        <c:axId val="912099808"/>
      </c:barChart>
      <c:catAx>
        <c:axId val="912158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12099808"/>
        <c:crosses val="autoZero"/>
        <c:auto val="1"/>
        <c:lblAlgn val="ctr"/>
        <c:lblOffset val="100"/>
        <c:noMultiLvlLbl val="0"/>
      </c:catAx>
      <c:valAx>
        <c:axId val="912099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12158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5B53D-226B-4CF4-9AC7-BF7890C2F655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2023-08-29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69A9A3-5B0B-4933-9672-C2439C1502A6}"/>
              </a:ext>
            </a:extLst>
          </p:cNvPr>
          <p:cNvSpPr txBox="1"/>
          <p:nvPr/>
        </p:nvSpPr>
        <p:spPr>
          <a:xfrm>
            <a:off x="1414295" y="2228671"/>
            <a:ext cx="90890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서울특별시의 </a:t>
            </a:r>
            <a:r>
              <a:rPr lang="en-US" altLang="ko-KR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 가구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현황과 </a:t>
            </a:r>
            <a:endParaRPr lang="en-US" altLang="ko-KR" sz="3600" b="1" dirty="0">
              <a:solidFill>
                <a:schemeClr val="accent6">
                  <a:lumMod val="40000"/>
                  <a:lumOff val="6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치안 안전성 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분석</a:t>
            </a:r>
            <a:endParaRPr lang="en-US" altLang="ko-KR" sz="3600" b="1" dirty="0">
              <a:solidFill>
                <a:schemeClr val="accent6">
                  <a:lumMod val="40000"/>
                  <a:lumOff val="6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2000" b="1" dirty="0">
              <a:solidFill>
                <a:schemeClr val="accent6">
                  <a:lumMod val="40000"/>
                  <a:lumOff val="6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2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M20211501 </a:t>
            </a:r>
            <a:r>
              <a:rPr lang="ko-KR" alt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강지은</a:t>
            </a:r>
            <a:endParaRPr lang="ko-KR" altLang="en-US" sz="2000" b="1" dirty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926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4FC16B-9613-48D4-A91F-31F7A7D38E48}"/>
              </a:ext>
            </a:extLst>
          </p:cNvPr>
          <p:cNvSpPr/>
          <p:nvPr/>
        </p:nvSpPr>
        <p:spPr>
          <a:xfrm>
            <a:off x="0" y="956931"/>
            <a:ext cx="12192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30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서울시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인 가구의 치안 안전성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4529809" y="1811330"/>
            <a:ext cx="264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554F4D"/>
                </a:solidFill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DCBE24-E4FC-499C-BD3B-74EB3D1EE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89" y="2285095"/>
            <a:ext cx="6221317" cy="397962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4565F77-31E5-4AA0-B61F-73B19840B133}"/>
              </a:ext>
            </a:extLst>
          </p:cNvPr>
          <p:cNvSpPr/>
          <p:nvPr/>
        </p:nvSpPr>
        <p:spPr>
          <a:xfrm>
            <a:off x="569637" y="1254948"/>
            <a:ext cx="3695633" cy="10561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 </a:t>
            </a:r>
            <a:r>
              <a:rPr lang="ko-KR" altLang="en-US" dirty="0" err="1"/>
              <a:t>범죄별</a:t>
            </a:r>
            <a:r>
              <a:rPr lang="ko-KR" altLang="en-US" dirty="0"/>
              <a:t> 범죄발생등급 비율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090B21-4CC8-4AEF-BB47-43114B19A17E}"/>
              </a:ext>
            </a:extLst>
          </p:cNvPr>
          <p:cNvSpPr/>
          <p:nvPr/>
        </p:nvSpPr>
        <p:spPr>
          <a:xfrm>
            <a:off x="7274689" y="2285095"/>
            <a:ext cx="4127428" cy="39796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</a:rPr>
              <a:t>전체 범죄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의 경우 약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49.6%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가 상대적으로 범죄로부터 위험한 지역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(4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등급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+5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등급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에 해당함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</a:rPr>
              <a:t>성폭력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의 경우 타 범죄들에 비해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4-5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등급에 해당하는 지역의 비율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(53.3%)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이 가장 높고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1-2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등급에 해당하는 지역의 비율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(26.0%)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은 가장 낮음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</a:rPr>
              <a:t>폭력 범죄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는 타 범죄에 비해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1-2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등급에 해당하는 지역의 비율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(62%)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은 가장 높고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4-5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등급에 해당하는 지역의 비율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(16.0%)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은 가장 낮음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975C91-C57C-42CA-8439-C2C6DA9CD01C}"/>
              </a:ext>
            </a:extLst>
          </p:cNvPr>
          <p:cNvSpPr txBox="1"/>
          <p:nvPr/>
        </p:nvSpPr>
        <p:spPr>
          <a:xfrm>
            <a:off x="6504972" y="1047199"/>
            <a:ext cx="59204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0" i="0" dirty="0">
                <a:solidFill>
                  <a:srgbClr val="333333"/>
                </a:solidFill>
                <a:effectLst/>
                <a:latin typeface="+mn-ea"/>
              </a:rPr>
              <a:t>장현석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+mn-ea"/>
              </a:rPr>
              <a:t>, 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+mn-ea"/>
              </a:rPr>
              <a:t>홍명기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+mn-ea"/>
              </a:rPr>
              <a:t>, 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+mn-ea"/>
              </a:rPr>
              <a:t>이경아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+mn-ea"/>
              </a:rPr>
              <a:t>, </a:t>
            </a:r>
            <a:r>
              <a:rPr lang="ko-KR" altLang="en-US" sz="1050" b="0" i="0" dirty="0" err="1">
                <a:solidFill>
                  <a:srgbClr val="333333"/>
                </a:solidFill>
                <a:effectLst/>
                <a:latin typeface="+mn-ea"/>
              </a:rPr>
              <a:t>조은비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+mn-ea"/>
              </a:rPr>
              <a:t>. 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+mn-ea"/>
              </a:rPr>
              <a:t>서울시 행정동 수준의 범죄분포에 대한 탐색적 연구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+mn-ea"/>
              </a:rPr>
              <a:t>(2021).</a:t>
            </a:r>
          </a:p>
          <a:p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09753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4FC16B-9613-48D4-A91F-31F7A7D38E48}"/>
              </a:ext>
            </a:extLst>
          </p:cNvPr>
          <p:cNvSpPr/>
          <p:nvPr/>
        </p:nvSpPr>
        <p:spPr>
          <a:xfrm>
            <a:off x="0" y="956929"/>
            <a:ext cx="12192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30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서울시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인 가구의 치안 안전성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4529809" y="1811330"/>
            <a:ext cx="264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554F4D"/>
                </a:solidFill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5E3851-6AEB-4C6C-A9D9-D7017DA93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78" y="2080582"/>
            <a:ext cx="4760329" cy="36537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6C8298-B420-47B8-8B21-62543E3BC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195" y="2072939"/>
            <a:ext cx="4678509" cy="36537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C00226-4AA3-4A54-A139-55CC35D6B6BE}"/>
              </a:ext>
            </a:extLst>
          </p:cNvPr>
          <p:cNvSpPr txBox="1"/>
          <p:nvPr/>
        </p:nvSpPr>
        <p:spPr>
          <a:xfrm>
            <a:off x="6504972" y="1047199"/>
            <a:ext cx="59204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0" i="0" dirty="0">
                <a:solidFill>
                  <a:srgbClr val="333333"/>
                </a:solidFill>
                <a:effectLst/>
                <a:latin typeface="+mn-ea"/>
              </a:rPr>
              <a:t>장현석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+mn-ea"/>
              </a:rPr>
              <a:t>, 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+mn-ea"/>
              </a:rPr>
              <a:t>홍명기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+mn-ea"/>
              </a:rPr>
              <a:t>, 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+mn-ea"/>
              </a:rPr>
              <a:t>이경아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+mn-ea"/>
              </a:rPr>
              <a:t>, </a:t>
            </a:r>
            <a:r>
              <a:rPr lang="ko-KR" altLang="en-US" sz="1050" b="0" i="0" dirty="0" err="1">
                <a:solidFill>
                  <a:srgbClr val="333333"/>
                </a:solidFill>
                <a:effectLst/>
                <a:latin typeface="+mn-ea"/>
              </a:rPr>
              <a:t>조은비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+mn-ea"/>
              </a:rPr>
              <a:t>. 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+mn-ea"/>
              </a:rPr>
              <a:t>서울시 행정동 수준의 범죄분포에 대한 탐색적 연구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+mn-ea"/>
              </a:rPr>
              <a:t>(2021).</a:t>
            </a:r>
          </a:p>
          <a:p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410384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4FC16B-9613-48D4-A91F-31F7A7D38E48}"/>
              </a:ext>
            </a:extLst>
          </p:cNvPr>
          <p:cNvSpPr/>
          <p:nvPr/>
        </p:nvSpPr>
        <p:spPr>
          <a:xfrm>
            <a:off x="0" y="956931"/>
            <a:ext cx="12192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30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4529809" y="1811330"/>
            <a:ext cx="264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554F4D"/>
                </a:solidFill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DF9889-90D7-412E-ACC2-3C1CCCA78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755" y="2137743"/>
            <a:ext cx="8380573" cy="4121821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3CBBD81-E005-424E-B0D4-94B938AF1A71}"/>
              </a:ext>
            </a:extLst>
          </p:cNvPr>
          <p:cNvSpPr/>
          <p:nvPr/>
        </p:nvSpPr>
        <p:spPr>
          <a:xfrm>
            <a:off x="338882" y="1068872"/>
            <a:ext cx="2839747" cy="9569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1F898E-B131-4ABE-9639-032F6C74928F}"/>
              </a:ext>
            </a:extLst>
          </p:cNvPr>
          <p:cNvSpPr/>
          <p:nvPr/>
        </p:nvSpPr>
        <p:spPr>
          <a:xfrm>
            <a:off x="4600933" y="2178592"/>
            <a:ext cx="1029445" cy="4079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D433D-507B-4210-932E-B83203C4426B}"/>
              </a:ext>
            </a:extLst>
          </p:cNvPr>
          <p:cNvSpPr txBox="1"/>
          <p:nvPr/>
        </p:nvSpPr>
        <p:spPr>
          <a:xfrm>
            <a:off x="3965110" y="1515156"/>
            <a:ext cx="1944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전체가구수</a:t>
            </a:r>
            <a:r>
              <a:rPr lang="ko-KR" altLang="en-US" b="1" dirty="0">
                <a:solidFill>
                  <a:srgbClr val="FF0000"/>
                </a:solidFill>
              </a:rPr>
              <a:t> 대비 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ko-KR" altLang="en-US" b="1" dirty="0" err="1">
                <a:solidFill>
                  <a:srgbClr val="FF0000"/>
                </a:solidFill>
              </a:rPr>
              <a:t>인가구수</a:t>
            </a:r>
            <a:r>
              <a:rPr lang="ko-KR" altLang="en-US" b="1" dirty="0">
                <a:solidFill>
                  <a:srgbClr val="FF0000"/>
                </a:solidFill>
              </a:rPr>
              <a:t> 비율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10D579-7C20-4836-A49A-E1F832FB3EF4}"/>
              </a:ext>
            </a:extLst>
          </p:cNvPr>
          <p:cNvSpPr/>
          <p:nvPr/>
        </p:nvSpPr>
        <p:spPr>
          <a:xfrm>
            <a:off x="5641124" y="2178592"/>
            <a:ext cx="4612626" cy="4079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596F9C-D145-4DF8-B475-86AE62F50E74}"/>
              </a:ext>
            </a:extLst>
          </p:cNvPr>
          <p:cNvSpPr txBox="1"/>
          <p:nvPr/>
        </p:nvSpPr>
        <p:spPr>
          <a:xfrm>
            <a:off x="7053071" y="1768682"/>
            <a:ext cx="325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범죄별</a:t>
            </a:r>
            <a:r>
              <a:rPr lang="ko-KR" altLang="en-US" b="1" dirty="0">
                <a:solidFill>
                  <a:srgbClr val="FF0000"/>
                </a:solidFill>
              </a:rPr>
              <a:t> 범죄발생등급</a:t>
            </a:r>
            <a:r>
              <a:rPr lang="en-US" altLang="ko-KR" b="1" dirty="0">
                <a:solidFill>
                  <a:srgbClr val="FF0000"/>
                </a:solidFill>
              </a:rPr>
              <a:t>(1-5</a:t>
            </a:r>
            <a:r>
              <a:rPr lang="ko-KR" altLang="en-US" b="1" dirty="0">
                <a:solidFill>
                  <a:srgbClr val="FF0000"/>
                </a:solidFill>
              </a:rPr>
              <a:t>등급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134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4FC16B-9613-48D4-A91F-31F7A7D38E48}"/>
              </a:ext>
            </a:extLst>
          </p:cNvPr>
          <p:cNvSpPr/>
          <p:nvPr/>
        </p:nvSpPr>
        <p:spPr>
          <a:xfrm>
            <a:off x="0" y="956931"/>
            <a:ext cx="12192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FF0000"/>
                </a:solidFill>
              </a:rPr>
              <a:t>ㅇ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30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4529809" y="1811330"/>
            <a:ext cx="264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554F4D"/>
                </a:solidFill>
              </a:rPr>
              <a:t>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3CBBD81-E005-424E-B0D4-94B938AF1A71}"/>
              </a:ext>
            </a:extLst>
          </p:cNvPr>
          <p:cNvSpPr/>
          <p:nvPr/>
        </p:nvSpPr>
        <p:spPr>
          <a:xfrm>
            <a:off x="338882" y="1068872"/>
            <a:ext cx="2839747" cy="9569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58838E3-98B7-4B6E-871E-DDE7D7A1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690" y="2137742"/>
            <a:ext cx="8807462" cy="4287526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A3E8A66-6B80-4F50-84C5-91103ACF8297}"/>
              </a:ext>
            </a:extLst>
          </p:cNvPr>
          <p:cNvSpPr/>
          <p:nvPr/>
        </p:nvSpPr>
        <p:spPr>
          <a:xfrm>
            <a:off x="1699549" y="2747648"/>
            <a:ext cx="732120" cy="294939"/>
          </a:xfrm>
          <a:prstGeom prst="roundRect">
            <a:avLst>
              <a:gd name="adj" fmla="val 5000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1E85567-5819-439A-9ADC-550999B34811}"/>
              </a:ext>
            </a:extLst>
          </p:cNvPr>
          <p:cNvSpPr/>
          <p:nvPr/>
        </p:nvSpPr>
        <p:spPr>
          <a:xfrm>
            <a:off x="1699549" y="3247155"/>
            <a:ext cx="732120" cy="294939"/>
          </a:xfrm>
          <a:prstGeom prst="roundRect">
            <a:avLst>
              <a:gd name="adj" fmla="val 5000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719FD71-0168-4FA8-BC6C-6A96238ABE27}"/>
              </a:ext>
            </a:extLst>
          </p:cNvPr>
          <p:cNvSpPr/>
          <p:nvPr/>
        </p:nvSpPr>
        <p:spPr>
          <a:xfrm>
            <a:off x="1699549" y="3720619"/>
            <a:ext cx="732120" cy="294939"/>
          </a:xfrm>
          <a:prstGeom prst="roundRect">
            <a:avLst>
              <a:gd name="adj" fmla="val 5000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EF75DF3-F751-4D82-A20F-FB1962A2A73A}"/>
              </a:ext>
            </a:extLst>
          </p:cNvPr>
          <p:cNvSpPr/>
          <p:nvPr/>
        </p:nvSpPr>
        <p:spPr>
          <a:xfrm>
            <a:off x="1699549" y="4146961"/>
            <a:ext cx="732120" cy="294939"/>
          </a:xfrm>
          <a:prstGeom prst="roundRect">
            <a:avLst>
              <a:gd name="adj" fmla="val 5000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04CC8C8-362D-4646-92C4-CC081B719899}"/>
              </a:ext>
            </a:extLst>
          </p:cNvPr>
          <p:cNvSpPr/>
          <p:nvPr/>
        </p:nvSpPr>
        <p:spPr>
          <a:xfrm>
            <a:off x="1699549" y="6048561"/>
            <a:ext cx="732120" cy="294939"/>
          </a:xfrm>
          <a:prstGeom prst="roundRect">
            <a:avLst>
              <a:gd name="adj" fmla="val 5000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ED10D47-088C-4801-81F4-7B4D08023357}"/>
              </a:ext>
            </a:extLst>
          </p:cNvPr>
          <p:cNvSpPr/>
          <p:nvPr/>
        </p:nvSpPr>
        <p:spPr>
          <a:xfrm>
            <a:off x="2511705" y="2204743"/>
            <a:ext cx="1238491" cy="330113"/>
          </a:xfrm>
          <a:prstGeom prst="roundRect">
            <a:avLst>
              <a:gd name="adj" fmla="val 5000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FA203D5-D9ED-4FF5-89B2-61D53BBCCB4F}"/>
              </a:ext>
            </a:extLst>
          </p:cNvPr>
          <p:cNvSpPr/>
          <p:nvPr/>
        </p:nvSpPr>
        <p:spPr>
          <a:xfrm>
            <a:off x="3958542" y="2204743"/>
            <a:ext cx="1107310" cy="330113"/>
          </a:xfrm>
          <a:prstGeom prst="roundRect">
            <a:avLst>
              <a:gd name="adj" fmla="val 5000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62B9920-E222-4C8D-AA6B-0E562ADD7A5A}"/>
              </a:ext>
            </a:extLst>
          </p:cNvPr>
          <p:cNvSpPr/>
          <p:nvPr/>
        </p:nvSpPr>
        <p:spPr>
          <a:xfrm>
            <a:off x="5158607" y="2204743"/>
            <a:ext cx="1373716" cy="330113"/>
          </a:xfrm>
          <a:prstGeom prst="roundRect">
            <a:avLst>
              <a:gd name="adj" fmla="val 5000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3692A87-1E96-4E5F-8FCC-3F1113FCC3D8}"/>
              </a:ext>
            </a:extLst>
          </p:cNvPr>
          <p:cNvSpPr/>
          <p:nvPr/>
        </p:nvSpPr>
        <p:spPr>
          <a:xfrm>
            <a:off x="6703965" y="2204743"/>
            <a:ext cx="1172607" cy="330113"/>
          </a:xfrm>
          <a:prstGeom prst="roundRect">
            <a:avLst>
              <a:gd name="adj" fmla="val 5000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A600435-2D81-4363-B4A1-9BF049DF62AA}"/>
              </a:ext>
            </a:extLst>
          </p:cNvPr>
          <p:cNvSpPr/>
          <p:nvPr/>
        </p:nvSpPr>
        <p:spPr>
          <a:xfrm>
            <a:off x="8151828" y="2204743"/>
            <a:ext cx="945874" cy="330113"/>
          </a:xfrm>
          <a:prstGeom prst="roundRect">
            <a:avLst>
              <a:gd name="adj" fmla="val 5000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FEDC1CF-EF52-42F1-A11D-78FDCA774663}"/>
              </a:ext>
            </a:extLst>
          </p:cNvPr>
          <p:cNvSpPr/>
          <p:nvPr/>
        </p:nvSpPr>
        <p:spPr>
          <a:xfrm>
            <a:off x="9481891" y="2204742"/>
            <a:ext cx="860089" cy="330113"/>
          </a:xfrm>
          <a:prstGeom prst="roundRect">
            <a:avLst>
              <a:gd name="adj" fmla="val 5000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924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4FC16B-9613-48D4-A91F-31F7A7D38E48}"/>
              </a:ext>
            </a:extLst>
          </p:cNvPr>
          <p:cNvSpPr/>
          <p:nvPr/>
        </p:nvSpPr>
        <p:spPr>
          <a:xfrm>
            <a:off x="0" y="956931"/>
            <a:ext cx="12192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30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4529809" y="1811330"/>
            <a:ext cx="264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554F4D"/>
                </a:solidFill>
              </a:rPr>
              <a:t>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3CBBD81-E005-424E-B0D4-94B938AF1A71}"/>
              </a:ext>
            </a:extLst>
          </p:cNvPr>
          <p:cNvSpPr/>
          <p:nvPr/>
        </p:nvSpPr>
        <p:spPr>
          <a:xfrm>
            <a:off x="338882" y="1068872"/>
            <a:ext cx="2839747" cy="9569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34FEA9A-4220-41EB-B7DF-6B698B0AE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755" y="2137743"/>
            <a:ext cx="8380573" cy="4121821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83F602CC-7A57-4963-8D67-AD3458FA9474}"/>
              </a:ext>
            </a:extLst>
          </p:cNvPr>
          <p:cNvSpPr/>
          <p:nvPr/>
        </p:nvSpPr>
        <p:spPr>
          <a:xfrm>
            <a:off x="6235354" y="2836990"/>
            <a:ext cx="306729" cy="289367"/>
          </a:xfrm>
          <a:prstGeom prst="ellipse">
            <a:avLst/>
          </a:prstGeom>
          <a:solidFill>
            <a:srgbClr val="ED6751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F56B377-9271-4BB1-8315-0750DDF884CB}"/>
              </a:ext>
            </a:extLst>
          </p:cNvPr>
          <p:cNvSpPr/>
          <p:nvPr/>
        </p:nvSpPr>
        <p:spPr>
          <a:xfrm>
            <a:off x="6235354" y="3190572"/>
            <a:ext cx="306729" cy="289367"/>
          </a:xfrm>
          <a:prstGeom prst="ellipse">
            <a:avLst/>
          </a:prstGeom>
          <a:solidFill>
            <a:srgbClr val="ED6751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5FC7B5E-4B9A-4EA2-99A5-F8F6CE306DD3}"/>
              </a:ext>
            </a:extLst>
          </p:cNvPr>
          <p:cNvSpPr/>
          <p:nvPr/>
        </p:nvSpPr>
        <p:spPr>
          <a:xfrm>
            <a:off x="6235354" y="3550383"/>
            <a:ext cx="306729" cy="289367"/>
          </a:xfrm>
          <a:prstGeom prst="ellipse">
            <a:avLst/>
          </a:prstGeom>
          <a:solidFill>
            <a:srgbClr val="ED6751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658AF57-7449-499D-96EB-3C402D0DB891}"/>
              </a:ext>
            </a:extLst>
          </p:cNvPr>
          <p:cNvSpPr/>
          <p:nvPr/>
        </p:nvSpPr>
        <p:spPr>
          <a:xfrm>
            <a:off x="6235354" y="3909286"/>
            <a:ext cx="306729" cy="289367"/>
          </a:xfrm>
          <a:prstGeom prst="ellipse">
            <a:avLst/>
          </a:prstGeom>
          <a:solidFill>
            <a:srgbClr val="ED6751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E066100-C53B-477F-BF45-E03605E043A5}"/>
              </a:ext>
            </a:extLst>
          </p:cNvPr>
          <p:cNvSpPr/>
          <p:nvPr/>
        </p:nvSpPr>
        <p:spPr>
          <a:xfrm>
            <a:off x="6235354" y="4580838"/>
            <a:ext cx="306729" cy="289367"/>
          </a:xfrm>
          <a:prstGeom prst="ellipse">
            <a:avLst/>
          </a:prstGeom>
          <a:solidFill>
            <a:srgbClr val="0070C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243333C-262E-4D70-BB42-66BB6FDDA758}"/>
              </a:ext>
            </a:extLst>
          </p:cNvPr>
          <p:cNvSpPr/>
          <p:nvPr/>
        </p:nvSpPr>
        <p:spPr>
          <a:xfrm>
            <a:off x="6235353" y="4907251"/>
            <a:ext cx="306729" cy="289367"/>
          </a:xfrm>
          <a:prstGeom prst="ellipse">
            <a:avLst/>
          </a:prstGeom>
          <a:solidFill>
            <a:srgbClr val="0070C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9E21471-D07E-4452-B654-5BB3E096B2BF}"/>
              </a:ext>
            </a:extLst>
          </p:cNvPr>
          <p:cNvSpPr/>
          <p:nvPr/>
        </p:nvSpPr>
        <p:spPr>
          <a:xfrm>
            <a:off x="6235352" y="5260833"/>
            <a:ext cx="306729" cy="289367"/>
          </a:xfrm>
          <a:prstGeom prst="ellipse">
            <a:avLst/>
          </a:prstGeom>
          <a:solidFill>
            <a:srgbClr val="0070C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D14F411-D53A-4BAF-AE9B-CFA410DD39B6}"/>
              </a:ext>
            </a:extLst>
          </p:cNvPr>
          <p:cNvSpPr/>
          <p:nvPr/>
        </p:nvSpPr>
        <p:spPr>
          <a:xfrm>
            <a:off x="6235351" y="5618517"/>
            <a:ext cx="306729" cy="289367"/>
          </a:xfrm>
          <a:prstGeom prst="ellipse">
            <a:avLst/>
          </a:prstGeom>
          <a:solidFill>
            <a:srgbClr val="0070C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CB23892-7A95-4EC2-8AF1-8E537030DD73}"/>
              </a:ext>
            </a:extLst>
          </p:cNvPr>
          <p:cNvSpPr/>
          <p:nvPr/>
        </p:nvSpPr>
        <p:spPr>
          <a:xfrm>
            <a:off x="6235351" y="5979547"/>
            <a:ext cx="306729" cy="289367"/>
          </a:xfrm>
          <a:prstGeom prst="ellipse">
            <a:avLst/>
          </a:prstGeom>
          <a:solidFill>
            <a:srgbClr val="0070C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DCA4BBC-67EC-400A-839C-9D9F59478D1E}"/>
              </a:ext>
            </a:extLst>
          </p:cNvPr>
          <p:cNvSpPr/>
          <p:nvPr/>
        </p:nvSpPr>
        <p:spPr>
          <a:xfrm>
            <a:off x="6235350" y="2481208"/>
            <a:ext cx="306729" cy="289367"/>
          </a:xfrm>
          <a:prstGeom prst="ellipse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089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4FC16B-9613-48D4-A91F-31F7A7D38E48}"/>
              </a:ext>
            </a:extLst>
          </p:cNvPr>
          <p:cNvSpPr/>
          <p:nvPr/>
        </p:nvSpPr>
        <p:spPr>
          <a:xfrm>
            <a:off x="0" y="957910"/>
            <a:ext cx="12192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30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4529809" y="1811330"/>
            <a:ext cx="264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554F4D"/>
                </a:solidFill>
              </a:rPr>
              <a:t>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3CBBD81-E005-424E-B0D4-94B938AF1A71}"/>
              </a:ext>
            </a:extLst>
          </p:cNvPr>
          <p:cNvSpPr/>
          <p:nvPr/>
        </p:nvSpPr>
        <p:spPr>
          <a:xfrm>
            <a:off x="338882" y="1068872"/>
            <a:ext cx="2839747" cy="9569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분석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211720-E0EF-4483-BF06-4D8CCB9B49C0}"/>
              </a:ext>
            </a:extLst>
          </p:cNvPr>
          <p:cNvSpPr/>
          <p:nvPr/>
        </p:nvSpPr>
        <p:spPr>
          <a:xfrm>
            <a:off x="737567" y="2505773"/>
            <a:ext cx="1749347" cy="59005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폭력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07735C4-E8FE-4900-9271-A5760CBE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33" y="2505423"/>
            <a:ext cx="8082604" cy="242954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DAA7AA8-A95F-4610-B1A3-1F3F11FA8033}"/>
              </a:ext>
            </a:extLst>
          </p:cNvPr>
          <p:cNvSpPr/>
          <p:nvPr/>
        </p:nvSpPr>
        <p:spPr>
          <a:xfrm>
            <a:off x="7196538" y="3520729"/>
            <a:ext cx="1319249" cy="286186"/>
          </a:xfrm>
          <a:prstGeom prst="roundRect">
            <a:avLst>
              <a:gd name="adj" fmla="val 5000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E83373D-3AB7-462E-AF75-F4891C62DF36}"/>
              </a:ext>
            </a:extLst>
          </p:cNvPr>
          <p:cNvSpPr/>
          <p:nvPr/>
        </p:nvSpPr>
        <p:spPr>
          <a:xfrm>
            <a:off x="7718886" y="4580671"/>
            <a:ext cx="1453035" cy="286186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E318ABD-25E9-4CD0-8DA5-16BE7F1A232B}"/>
              </a:ext>
            </a:extLst>
          </p:cNvPr>
          <p:cNvSpPr/>
          <p:nvPr/>
        </p:nvSpPr>
        <p:spPr>
          <a:xfrm>
            <a:off x="7523442" y="4150902"/>
            <a:ext cx="1648479" cy="286186"/>
          </a:xfrm>
          <a:prstGeom prst="roundRect">
            <a:avLst>
              <a:gd name="adj" fmla="val 5000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F92C91B-25F6-4766-A40B-1D8AB5FA56BE}"/>
              </a:ext>
            </a:extLst>
          </p:cNvPr>
          <p:cNvSpPr/>
          <p:nvPr/>
        </p:nvSpPr>
        <p:spPr>
          <a:xfrm>
            <a:off x="6294935" y="2554897"/>
            <a:ext cx="3958909" cy="286186"/>
          </a:xfrm>
          <a:prstGeom prst="roundRect">
            <a:avLst>
              <a:gd name="adj" fmla="val 5000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F23C758-3B44-48AC-95CF-B6A1571DC19B}"/>
              </a:ext>
            </a:extLst>
          </p:cNvPr>
          <p:cNvSpPr/>
          <p:nvPr/>
        </p:nvSpPr>
        <p:spPr>
          <a:xfrm>
            <a:off x="6368226" y="2841083"/>
            <a:ext cx="3958909" cy="286186"/>
          </a:xfrm>
          <a:prstGeom prst="roundRect">
            <a:avLst>
              <a:gd name="adj" fmla="val 5000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EEB83AE-2EC3-4C18-8975-F8A600D0F4FB}"/>
              </a:ext>
            </a:extLst>
          </p:cNvPr>
          <p:cNvSpPr/>
          <p:nvPr/>
        </p:nvSpPr>
        <p:spPr>
          <a:xfrm>
            <a:off x="2822733" y="2554897"/>
            <a:ext cx="1393279" cy="286186"/>
          </a:xfrm>
          <a:prstGeom prst="roundRect">
            <a:avLst>
              <a:gd name="adj" fmla="val 50000"/>
            </a:avLst>
          </a:prstGeom>
          <a:solidFill>
            <a:srgbClr val="EF7A67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939E17-1D64-44B6-9520-DEA4CB4D450F}"/>
              </a:ext>
            </a:extLst>
          </p:cNvPr>
          <p:cNvSpPr/>
          <p:nvPr/>
        </p:nvSpPr>
        <p:spPr>
          <a:xfrm>
            <a:off x="2822732" y="2827284"/>
            <a:ext cx="1466571" cy="286186"/>
          </a:xfrm>
          <a:prstGeom prst="roundRect">
            <a:avLst>
              <a:gd name="adj" fmla="val 50000"/>
            </a:avLst>
          </a:prstGeom>
          <a:solidFill>
            <a:srgbClr val="EF7A67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663B176-C0A1-4589-818D-5747DE83C1B1}"/>
              </a:ext>
            </a:extLst>
          </p:cNvPr>
          <p:cNvSpPr/>
          <p:nvPr/>
        </p:nvSpPr>
        <p:spPr>
          <a:xfrm>
            <a:off x="4476448" y="4150902"/>
            <a:ext cx="1393279" cy="286186"/>
          </a:xfrm>
          <a:prstGeom prst="roundRect">
            <a:avLst>
              <a:gd name="adj" fmla="val 50000"/>
            </a:avLst>
          </a:prstGeom>
          <a:solidFill>
            <a:srgbClr val="EF7A67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64D9C19-22F7-4677-9EDC-36242A28ED64}"/>
              </a:ext>
            </a:extLst>
          </p:cNvPr>
          <p:cNvSpPr/>
          <p:nvPr/>
        </p:nvSpPr>
        <p:spPr>
          <a:xfrm>
            <a:off x="5963299" y="4150902"/>
            <a:ext cx="1466571" cy="286186"/>
          </a:xfrm>
          <a:prstGeom prst="roundRect">
            <a:avLst>
              <a:gd name="adj" fmla="val 50000"/>
            </a:avLst>
          </a:prstGeom>
          <a:solidFill>
            <a:srgbClr val="EF7A67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4261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4FC16B-9613-48D4-A91F-31F7A7D38E48}"/>
              </a:ext>
            </a:extLst>
          </p:cNvPr>
          <p:cNvSpPr/>
          <p:nvPr/>
        </p:nvSpPr>
        <p:spPr>
          <a:xfrm>
            <a:off x="0" y="957910"/>
            <a:ext cx="12192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30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4529809" y="1811330"/>
            <a:ext cx="264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554F4D"/>
                </a:solidFill>
              </a:rPr>
              <a:t>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3CBBD81-E005-424E-B0D4-94B938AF1A71}"/>
              </a:ext>
            </a:extLst>
          </p:cNvPr>
          <p:cNvSpPr/>
          <p:nvPr/>
        </p:nvSpPr>
        <p:spPr>
          <a:xfrm>
            <a:off x="338882" y="1068872"/>
            <a:ext cx="2839747" cy="9569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분석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211720-E0EF-4483-BF06-4D8CCB9B49C0}"/>
              </a:ext>
            </a:extLst>
          </p:cNvPr>
          <p:cNvSpPr/>
          <p:nvPr/>
        </p:nvSpPr>
        <p:spPr>
          <a:xfrm>
            <a:off x="737567" y="2505773"/>
            <a:ext cx="1749347" cy="59005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성폭력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3DC719-5671-43DB-9149-1408FD4AA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188" y="2537731"/>
            <a:ext cx="9051898" cy="130442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E318ABD-25E9-4CD0-8DA5-16BE7F1A232B}"/>
              </a:ext>
            </a:extLst>
          </p:cNvPr>
          <p:cNvSpPr/>
          <p:nvPr/>
        </p:nvSpPr>
        <p:spPr>
          <a:xfrm>
            <a:off x="7069732" y="3491936"/>
            <a:ext cx="1648479" cy="286186"/>
          </a:xfrm>
          <a:prstGeom prst="roundRect">
            <a:avLst>
              <a:gd name="adj" fmla="val 5000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1F2FC2-7474-4237-AFF4-511DE70CD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596" y="4128339"/>
            <a:ext cx="8888537" cy="923711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FA4ED28-C3E4-4BB1-B258-A259FD24E3B5}"/>
              </a:ext>
            </a:extLst>
          </p:cNvPr>
          <p:cNvSpPr/>
          <p:nvPr/>
        </p:nvSpPr>
        <p:spPr>
          <a:xfrm>
            <a:off x="8697164" y="4150902"/>
            <a:ext cx="1828906" cy="286882"/>
          </a:xfrm>
          <a:prstGeom prst="roundRect">
            <a:avLst>
              <a:gd name="adj" fmla="val 5000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FB53C32-E716-48A3-BCD4-04B6299DFFA6}"/>
              </a:ext>
            </a:extLst>
          </p:cNvPr>
          <p:cNvSpPr/>
          <p:nvPr/>
        </p:nvSpPr>
        <p:spPr>
          <a:xfrm>
            <a:off x="7781708" y="4597419"/>
            <a:ext cx="3295794" cy="286186"/>
          </a:xfrm>
          <a:prstGeom prst="roundRect">
            <a:avLst>
              <a:gd name="adj" fmla="val 50000"/>
            </a:avLst>
          </a:prstGeom>
          <a:solidFill>
            <a:srgbClr val="C0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2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4FC16B-9613-48D4-A91F-31F7A7D38E48}"/>
              </a:ext>
            </a:extLst>
          </p:cNvPr>
          <p:cNvSpPr/>
          <p:nvPr/>
        </p:nvSpPr>
        <p:spPr>
          <a:xfrm>
            <a:off x="0" y="956930"/>
            <a:ext cx="12192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30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4529809" y="1811330"/>
            <a:ext cx="264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554F4D"/>
                </a:solidFill>
              </a:rPr>
              <a:t>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3CBBD81-E005-424E-B0D4-94B938AF1A71}"/>
              </a:ext>
            </a:extLst>
          </p:cNvPr>
          <p:cNvSpPr/>
          <p:nvPr/>
        </p:nvSpPr>
        <p:spPr>
          <a:xfrm>
            <a:off x="338882" y="1068872"/>
            <a:ext cx="2839747" cy="9569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분석 결과</a:t>
            </a:r>
            <a:endParaRPr lang="ko-KR" altLang="en-US" dirty="0"/>
          </a:p>
        </p:txBody>
      </p: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F4ADCFB4-C04C-4CAB-A1CE-CEE987FEA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368678"/>
              </p:ext>
            </p:extLst>
          </p:nvPr>
        </p:nvGraphicFramePr>
        <p:xfrm>
          <a:off x="1430155" y="2474416"/>
          <a:ext cx="9605464" cy="349481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45814">
                  <a:extLst>
                    <a:ext uri="{9D8B030D-6E8A-4147-A177-3AD203B41FA5}">
                      <a16:colId xmlns:a16="http://schemas.microsoft.com/office/drawing/2014/main" val="3678553549"/>
                    </a:ext>
                  </a:extLst>
                </a:gridCol>
                <a:gridCol w="2408153">
                  <a:extLst>
                    <a:ext uri="{9D8B030D-6E8A-4147-A177-3AD203B41FA5}">
                      <a16:colId xmlns:a16="http://schemas.microsoft.com/office/drawing/2014/main" val="3658665799"/>
                    </a:ext>
                  </a:extLst>
                </a:gridCol>
                <a:gridCol w="2764141">
                  <a:extLst>
                    <a:ext uri="{9D8B030D-6E8A-4147-A177-3AD203B41FA5}">
                      <a16:colId xmlns:a16="http://schemas.microsoft.com/office/drawing/2014/main" val="4078165862"/>
                    </a:ext>
                  </a:extLst>
                </a:gridCol>
                <a:gridCol w="2687356">
                  <a:extLst>
                    <a:ext uri="{9D8B030D-6E8A-4147-A177-3AD203B41FA5}">
                      <a16:colId xmlns:a16="http://schemas.microsoft.com/office/drawing/2014/main" val="3475704939"/>
                    </a:ext>
                  </a:extLst>
                </a:gridCol>
              </a:tblGrid>
              <a:tr h="5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범죄 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p-value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1,2</a:t>
                      </a:r>
                      <a:r>
                        <a:rPr lang="ko-KR" altLang="en-US" dirty="0"/>
                        <a:t>등급 지역의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인 가구 비율 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4,5</a:t>
                      </a:r>
                      <a:r>
                        <a:rPr lang="ko-KR" altLang="en-US" dirty="0"/>
                        <a:t>등급 지역의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인 가구 비율 평균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938045"/>
                  </a:ext>
                </a:extLst>
              </a:tr>
              <a:tr h="5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폭력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0.235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33.30%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35.68%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031437"/>
                  </a:ext>
                </a:extLst>
              </a:tr>
              <a:tr h="5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성폭력</a:t>
                      </a:r>
                    </a:p>
                  </a:txBody>
                  <a:tcPr anchor="ctr">
                    <a:solidFill>
                      <a:srgbClr val="F7B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0.00001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rgbClr val="F7B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30.93%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7B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36.98%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7B9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602673"/>
                  </a:ext>
                </a:extLst>
              </a:tr>
              <a:tr h="5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강도</a:t>
                      </a:r>
                    </a:p>
                  </a:txBody>
                  <a:tcPr anchor="ctr">
                    <a:solidFill>
                      <a:srgbClr val="F7B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0.014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7B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31.87%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7B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35.51%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7B9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764683"/>
                  </a:ext>
                </a:extLst>
              </a:tr>
              <a:tr h="5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살인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0.153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34.18%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36.51%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6326924"/>
                  </a:ext>
                </a:extLst>
              </a:tr>
              <a:tr h="5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절도</a:t>
                      </a:r>
                    </a:p>
                  </a:txBody>
                  <a:tcPr anchor="ctr">
                    <a:solidFill>
                      <a:srgbClr val="F7B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0.001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7B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32.00%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7B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37.70%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7B9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955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444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4FC16B-9613-48D4-A91F-31F7A7D38E48}"/>
              </a:ext>
            </a:extLst>
          </p:cNvPr>
          <p:cNvSpPr/>
          <p:nvPr/>
        </p:nvSpPr>
        <p:spPr>
          <a:xfrm>
            <a:off x="0" y="957910"/>
            <a:ext cx="12192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30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4529809" y="1811330"/>
            <a:ext cx="264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554F4D"/>
                </a:solidFill>
              </a:rPr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B80B2A-99D8-42BC-810E-9440D77D5548}"/>
              </a:ext>
            </a:extLst>
          </p:cNvPr>
          <p:cNvSpPr/>
          <p:nvPr/>
        </p:nvSpPr>
        <p:spPr>
          <a:xfrm>
            <a:off x="3109181" y="1285725"/>
            <a:ext cx="6829063" cy="52322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b="1" dirty="0">
                <a:solidFill>
                  <a:schemeClr val="bg1"/>
                </a:solidFill>
              </a:rPr>
              <a:t>    ‘</a:t>
            </a:r>
            <a:r>
              <a:rPr lang="ko-KR" altLang="en-US" b="1" dirty="0">
                <a:solidFill>
                  <a:schemeClr val="bg1"/>
                </a:solidFill>
              </a:rPr>
              <a:t>범죄 발생 등급</a:t>
            </a:r>
            <a:r>
              <a:rPr lang="en-US" altLang="ko-KR" b="1" dirty="0">
                <a:solidFill>
                  <a:schemeClr val="bg1"/>
                </a:solidFill>
              </a:rPr>
              <a:t>’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== ‘5</a:t>
            </a:r>
            <a:r>
              <a:rPr lang="ko-KR" altLang="en-US" b="1" dirty="0">
                <a:solidFill>
                  <a:schemeClr val="bg1"/>
                </a:solidFill>
              </a:rPr>
              <a:t>등급</a:t>
            </a:r>
            <a:r>
              <a:rPr lang="en-US" altLang="ko-KR" b="1" dirty="0">
                <a:solidFill>
                  <a:schemeClr val="bg1"/>
                </a:solidFill>
              </a:rPr>
              <a:t>’ &amp; ‘1</a:t>
            </a:r>
            <a:r>
              <a:rPr lang="ko-KR" altLang="en-US" b="1" dirty="0">
                <a:solidFill>
                  <a:schemeClr val="bg1"/>
                </a:solidFill>
              </a:rPr>
              <a:t>인 가구 비율</a:t>
            </a:r>
            <a:r>
              <a:rPr lang="en-US" altLang="ko-KR" b="1" dirty="0">
                <a:solidFill>
                  <a:schemeClr val="bg1"/>
                </a:solidFill>
              </a:rPr>
              <a:t>’ &gt; 50%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3CBBD81-E005-424E-B0D4-94B938AF1A71}"/>
              </a:ext>
            </a:extLst>
          </p:cNvPr>
          <p:cNvSpPr/>
          <p:nvPr/>
        </p:nvSpPr>
        <p:spPr>
          <a:xfrm>
            <a:off x="338882" y="1068872"/>
            <a:ext cx="2839747" cy="9569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인덱싱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BACDAB-EBE9-4FA6-8CA2-7981984A0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062" y="2385285"/>
            <a:ext cx="8391646" cy="659473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85C01C-6FBC-43D8-B25A-8022D5716755}"/>
              </a:ext>
            </a:extLst>
          </p:cNvPr>
          <p:cNvSpPr/>
          <p:nvPr/>
        </p:nvSpPr>
        <p:spPr>
          <a:xfrm>
            <a:off x="5833538" y="2571928"/>
            <a:ext cx="1730518" cy="286186"/>
          </a:xfrm>
          <a:prstGeom prst="roundRect">
            <a:avLst>
              <a:gd name="adj" fmla="val 5000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20A0223-08BE-42BB-A03C-0ADB9BD28687}"/>
              </a:ext>
            </a:extLst>
          </p:cNvPr>
          <p:cNvSpPr/>
          <p:nvPr/>
        </p:nvSpPr>
        <p:spPr>
          <a:xfrm>
            <a:off x="7762651" y="2571928"/>
            <a:ext cx="1861697" cy="286186"/>
          </a:xfrm>
          <a:prstGeom prst="roundRect">
            <a:avLst>
              <a:gd name="adj" fmla="val 50000"/>
            </a:avLst>
          </a:pr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2556241-89CE-48B9-BAB3-BAEC2ABC6B45}"/>
              </a:ext>
            </a:extLst>
          </p:cNvPr>
          <p:cNvSpPr/>
          <p:nvPr/>
        </p:nvSpPr>
        <p:spPr>
          <a:xfrm>
            <a:off x="1306450" y="2602140"/>
            <a:ext cx="1730518" cy="255974"/>
          </a:xfrm>
          <a:prstGeom prst="roundRect">
            <a:avLst>
              <a:gd name="adj" fmla="val 50000"/>
            </a:avLst>
          </a:prstGeom>
          <a:solidFill>
            <a:srgbClr val="EF7A67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6304BF3-58B0-46D8-AA5C-9412AA7E10F5}"/>
              </a:ext>
            </a:extLst>
          </p:cNvPr>
          <p:cNvSpPr/>
          <p:nvPr/>
        </p:nvSpPr>
        <p:spPr>
          <a:xfrm>
            <a:off x="3036967" y="2767796"/>
            <a:ext cx="3797883" cy="286186"/>
          </a:xfrm>
          <a:prstGeom prst="roundRect">
            <a:avLst>
              <a:gd name="adj" fmla="val 50000"/>
            </a:avLst>
          </a:prstGeom>
          <a:solidFill>
            <a:srgbClr val="00B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D125D3-F82A-418E-92DE-9581D62FA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467" y="3240625"/>
            <a:ext cx="3189600" cy="28112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BFE5B12-7139-4562-9E99-F0F5F93CA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52042"/>
            <a:ext cx="4050209" cy="32171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07D92F-2383-4B91-96AC-534CC914E605}"/>
              </a:ext>
            </a:extLst>
          </p:cNvPr>
          <p:cNvSpPr txBox="1"/>
          <p:nvPr/>
        </p:nvSpPr>
        <p:spPr>
          <a:xfrm>
            <a:off x="912467" y="4305537"/>
            <a:ext cx="111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29</a:t>
            </a:r>
            <a:r>
              <a:rPr lang="ko-KR" altLang="en-US" b="1" dirty="0">
                <a:solidFill>
                  <a:srgbClr val="FF0000"/>
                </a:solidFill>
              </a:rPr>
              <a:t>개의 행정동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3414E51-58E8-4FA5-99F8-6155FDE64ABB}"/>
              </a:ext>
            </a:extLst>
          </p:cNvPr>
          <p:cNvSpPr/>
          <p:nvPr/>
        </p:nvSpPr>
        <p:spPr>
          <a:xfrm>
            <a:off x="5285167" y="4534906"/>
            <a:ext cx="662732" cy="22570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273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4FC16B-9613-48D4-A91F-31F7A7D38E48}"/>
              </a:ext>
            </a:extLst>
          </p:cNvPr>
          <p:cNvSpPr/>
          <p:nvPr/>
        </p:nvSpPr>
        <p:spPr>
          <a:xfrm>
            <a:off x="0" y="957910"/>
            <a:ext cx="12192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30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4529809" y="1811330"/>
            <a:ext cx="264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554F4D"/>
                </a:solidFill>
              </a:rPr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B80B2A-99D8-42BC-810E-9440D77D5548}"/>
              </a:ext>
            </a:extLst>
          </p:cNvPr>
          <p:cNvSpPr/>
          <p:nvPr/>
        </p:nvSpPr>
        <p:spPr>
          <a:xfrm>
            <a:off x="3109181" y="1285725"/>
            <a:ext cx="6829063" cy="52322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b="1" dirty="0">
                <a:solidFill>
                  <a:schemeClr val="bg1"/>
                </a:solidFill>
              </a:rPr>
              <a:t>    ‘</a:t>
            </a:r>
            <a:r>
              <a:rPr lang="ko-KR" altLang="en-US" b="1" dirty="0">
                <a:solidFill>
                  <a:schemeClr val="bg1"/>
                </a:solidFill>
              </a:rPr>
              <a:t>범죄 발생 등급</a:t>
            </a:r>
            <a:r>
              <a:rPr lang="en-US" altLang="ko-KR" b="1" dirty="0">
                <a:solidFill>
                  <a:schemeClr val="bg1"/>
                </a:solidFill>
              </a:rPr>
              <a:t>’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== ‘5</a:t>
            </a:r>
            <a:r>
              <a:rPr lang="ko-KR" altLang="en-US" b="1" dirty="0">
                <a:solidFill>
                  <a:schemeClr val="bg1"/>
                </a:solidFill>
              </a:rPr>
              <a:t>등급</a:t>
            </a:r>
            <a:r>
              <a:rPr lang="en-US" altLang="ko-KR" b="1" dirty="0">
                <a:solidFill>
                  <a:schemeClr val="bg1"/>
                </a:solidFill>
              </a:rPr>
              <a:t>’ &amp; ‘1</a:t>
            </a:r>
            <a:r>
              <a:rPr lang="ko-KR" altLang="en-US" b="1" dirty="0">
                <a:solidFill>
                  <a:schemeClr val="bg1"/>
                </a:solidFill>
              </a:rPr>
              <a:t>인 가구 비율</a:t>
            </a:r>
            <a:r>
              <a:rPr lang="en-US" altLang="ko-KR" b="1" dirty="0">
                <a:solidFill>
                  <a:schemeClr val="bg1"/>
                </a:solidFill>
              </a:rPr>
              <a:t>’ &gt; 50%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3CBBD81-E005-424E-B0D4-94B938AF1A71}"/>
              </a:ext>
            </a:extLst>
          </p:cNvPr>
          <p:cNvSpPr/>
          <p:nvPr/>
        </p:nvSpPr>
        <p:spPr>
          <a:xfrm>
            <a:off x="338882" y="1068872"/>
            <a:ext cx="2839747" cy="9569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인덱싱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7D92F-2383-4B91-96AC-534CC914E605}"/>
              </a:ext>
            </a:extLst>
          </p:cNvPr>
          <p:cNvSpPr txBox="1"/>
          <p:nvPr/>
        </p:nvSpPr>
        <p:spPr>
          <a:xfrm>
            <a:off x="1203221" y="4211740"/>
            <a:ext cx="111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9</a:t>
            </a:r>
            <a:r>
              <a:rPr lang="ko-KR" altLang="en-US" b="1" dirty="0">
                <a:solidFill>
                  <a:srgbClr val="FF0000"/>
                </a:solidFill>
              </a:rPr>
              <a:t>개의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행정동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3414E51-58E8-4FA5-99F8-6155FDE64ABB}"/>
              </a:ext>
            </a:extLst>
          </p:cNvPr>
          <p:cNvSpPr/>
          <p:nvPr/>
        </p:nvSpPr>
        <p:spPr>
          <a:xfrm>
            <a:off x="5285167" y="4534906"/>
            <a:ext cx="662732" cy="22570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261E8B-B60A-49D9-A575-806FDC0DE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48" y="2349994"/>
            <a:ext cx="7899514" cy="7295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CCEDE0-F7A7-4147-AA71-04A36BA85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79" y="3186905"/>
            <a:ext cx="3033887" cy="29417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D14768E-8CA2-4775-9738-834D772CB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62907"/>
            <a:ext cx="4095053" cy="309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7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D3F710-7B58-485E-8AC0-9C986D142A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762000" y="1432560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B969-1120-4C8A-9253-B5098F5D1224}"/>
              </a:ext>
            </a:extLst>
          </p:cNvPr>
          <p:cNvSpPr txBox="1"/>
          <p:nvPr/>
        </p:nvSpPr>
        <p:spPr>
          <a:xfrm>
            <a:off x="690880" y="497840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목차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C274AC-A7F1-434D-8B65-FC226691A153}"/>
              </a:ext>
            </a:extLst>
          </p:cNvPr>
          <p:cNvGrpSpPr/>
          <p:nvPr/>
        </p:nvGrpSpPr>
        <p:grpSpPr>
          <a:xfrm>
            <a:off x="1975899" y="2167672"/>
            <a:ext cx="3896757" cy="584775"/>
            <a:chOff x="762000" y="1863785"/>
            <a:chExt cx="3896757" cy="5847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D28F61-1A51-429D-A459-3D5A9F641085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97F0557-9BD7-4D9D-B468-B80C2650A1E8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CE47E-55AC-4E84-BE5D-798F3A039D94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1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25649D-112D-4C51-95D6-E20B65A6C2FC}"/>
                </a:ext>
              </a:extLst>
            </p:cNvPr>
            <p:cNvSpPr txBox="1"/>
            <p:nvPr/>
          </p:nvSpPr>
          <p:spPr>
            <a:xfrm>
              <a:off x="1564640" y="1894265"/>
              <a:ext cx="30941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서울시 </a:t>
              </a:r>
              <a:r>
                <a:rPr lang="en-US" altLang="ko-KR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인 가구 현황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6BE8EC-E699-4257-94A7-EC70EB7827E6}"/>
              </a:ext>
            </a:extLst>
          </p:cNvPr>
          <p:cNvGrpSpPr/>
          <p:nvPr/>
        </p:nvGrpSpPr>
        <p:grpSpPr>
          <a:xfrm>
            <a:off x="1975899" y="3209646"/>
            <a:ext cx="5240073" cy="584775"/>
            <a:chOff x="762000" y="1863785"/>
            <a:chExt cx="5240073" cy="5847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6F0045-D553-426D-9038-943222D65674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EAD84B-7396-4397-BCFD-C30B22CCCB43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3EDE5-1E6A-432C-8487-05EB221B7AD9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2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B03935-0B53-4F02-9707-BA4BD9B44115}"/>
                </a:ext>
              </a:extLst>
            </p:cNvPr>
            <p:cNvSpPr txBox="1"/>
            <p:nvPr/>
          </p:nvSpPr>
          <p:spPr>
            <a:xfrm>
              <a:off x="1564640" y="1894265"/>
              <a:ext cx="44374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서울시 </a:t>
              </a:r>
              <a:r>
                <a:rPr lang="en-US" altLang="ko-KR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인 가구와 치안 안전성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6342F4-C3BD-4B6C-A776-D333B5B788D0}"/>
              </a:ext>
            </a:extLst>
          </p:cNvPr>
          <p:cNvGrpSpPr/>
          <p:nvPr/>
        </p:nvGrpSpPr>
        <p:grpSpPr>
          <a:xfrm>
            <a:off x="1975899" y="4251620"/>
            <a:ext cx="2651223" cy="584775"/>
            <a:chOff x="762000" y="1863785"/>
            <a:chExt cx="2651223" cy="584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172D2C-CA5B-4376-B2C2-832A7F64DF9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E2E27A1-1C72-4D34-A0AE-2F196BD63C4C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E8A70C-BDC5-4BDC-A295-87B306241E71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3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463DC6-C5E7-41DA-9E6D-1F7700ABCA96}"/>
                </a:ext>
              </a:extLst>
            </p:cNvPr>
            <p:cNvSpPr txBox="1"/>
            <p:nvPr/>
          </p:nvSpPr>
          <p:spPr>
            <a:xfrm>
              <a:off x="1564640" y="1894265"/>
              <a:ext cx="18485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데이터 분석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869F6F-4446-4062-AC7B-CF8940A3CE01}"/>
              </a:ext>
            </a:extLst>
          </p:cNvPr>
          <p:cNvGrpSpPr/>
          <p:nvPr/>
        </p:nvGrpSpPr>
        <p:grpSpPr>
          <a:xfrm>
            <a:off x="1975899" y="5293594"/>
            <a:ext cx="3414252" cy="584775"/>
            <a:chOff x="762000" y="1863785"/>
            <a:chExt cx="3414252" cy="58477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882E21A-5539-482E-A91F-0AD14684AEF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60786BA-13AA-476B-B040-7CD857AA749D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273E6C-7B67-4B1D-9866-2A9D37E7690A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4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3697E1-CB99-45AC-AA1F-448C95570758}"/>
                </a:ext>
              </a:extLst>
            </p:cNvPr>
            <p:cNvSpPr txBox="1"/>
            <p:nvPr/>
          </p:nvSpPr>
          <p:spPr>
            <a:xfrm>
              <a:off x="1564640" y="1894265"/>
              <a:ext cx="26116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정리 및 참고문헌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067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4FC16B-9613-48D4-A91F-31F7A7D38E48}"/>
              </a:ext>
            </a:extLst>
          </p:cNvPr>
          <p:cNvSpPr/>
          <p:nvPr/>
        </p:nvSpPr>
        <p:spPr>
          <a:xfrm>
            <a:off x="0" y="957910"/>
            <a:ext cx="12192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30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4529809" y="1811330"/>
            <a:ext cx="264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554F4D"/>
                </a:solidFill>
              </a:rPr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B80B2A-99D8-42BC-810E-9440D77D5548}"/>
              </a:ext>
            </a:extLst>
          </p:cNvPr>
          <p:cNvSpPr/>
          <p:nvPr/>
        </p:nvSpPr>
        <p:spPr>
          <a:xfrm>
            <a:off x="3109181" y="1285725"/>
            <a:ext cx="6829063" cy="52322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b="1" dirty="0">
                <a:solidFill>
                  <a:schemeClr val="bg1"/>
                </a:solidFill>
              </a:rPr>
              <a:t>    ‘</a:t>
            </a:r>
            <a:r>
              <a:rPr lang="ko-KR" altLang="en-US" b="1" dirty="0">
                <a:solidFill>
                  <a:schemeClr val="bg1"/>
                </a:solidFill>
              </a:rPr>
              <a:t>범죄 발생 등급</a:t>
            </a:r>
            <a:r>
              <a:rPr lang="en-US" altLang="ko-KR" b="1" dirty="0">
                <a:solidFill>
                  <a:schemeClr val="bg1"/>
                </a:solidFill>
              </a:rPr>
              <a:t>’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== ‘5</a:t>
            </a:r>
            <a:r>
              <a:rPr lang="ko-KR" altLang="en-US" b="1" dirty="0">
                <a:solidFill>
                  <a:schemeClr val="bg1"/>
                </a:solidFill>
              </a:rPr>
              <a:t>등급</a:t>
            </a:r>
            <a:r>
              <a:rPr lang="en-US" altLang="ko-KR" b="1" dirty="0">
                <a:solidFill>
                  <a:schemeClr val="bg1"/>
                </a:solidFill>
              </a:rPr>
              <a:t>’ &amp; ‘1</a:t>
            </a:r>
            <a:r>
              <a:rPr lang="ko-KR" altLang="en-US" b="1" dirty="0">
                <a:solidFill>
                  <a:schemeClr val="bg1"/>
                </a:solidFill>
              </a:rPr>
              <a:t>인 가구 비율</a:t>
            </a:r>
            <a:r>
              <a:rPr lang="en-US" altLang="ko-KR" b="1" dirty="0">
                <a:solidFill>
                  <a:schemeClr val="bg1"/>
                </a:solidFill>
              </a:rPr>
              <a:t>’ &gt; 50%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3CBBD81-E005-424E-B0D4-94B938AF1A71}"/>
              </a:ext>
            </a:extLst>
          </p:cNvPr>
          <p:cNvSpPr/>
          <p:nvPr/>
        </p:nvSpPr>
        <p:spPr>
          <a:xfrm>
            <a:off x="338882" y="1068872"/>
            <a:ext cx="2839747" cy="9569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인덱싱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7D92F-2383-4B91-96AC-534CC914E605}"/>
              </a:ext>
            </a:extLst>
          </p:cNvPr>
          <p:cNvSpPr txBox="1"/>
          <p:nvPr/>
        </p:nvSpPr>
        <p:spPr>
          <a:xfrm>
            <a:off x="789952" y="4272294"/>
            <a:ext cx="111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5</a:t>
            </a:r>
            <a:r>
              <a:rPr lang="ko-KR" altLang="en-US" b="1" dirty="0">
                <a:solidFill>
                  <a:srgbClr val="FF0000"/>
                </a:solidFill>
              </a:rPr>
              <a:t>개의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행정동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3414E51-58E8-4FA5-99F8-6155FDE64ABB}"/>
              </a:ext>
            </a:extLst>
          </p:cNvPr>
          <p:cNvSpPr/>
          <p:nvPr/>
        </p:nvSpPr>
        <p:spPr>
          <a:xfrm>
            <a:off x="5285167" y="4534906"/>
            <a:ext cx="662732" cy="22570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FA755D-5E15-47DA-95A8-56B46CB21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01" y="2342288"/>
            <a:ext cx="7923468" cy="7101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D6FD74-5DC5-4C77-A2EB-167EA011A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363" y="3378238"/>
            <a:ext cx="3533703" cy="231333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3164D17-7B71-41F6-982E-2ED7D045A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70371"/>
            <a:ext cx="4204607" cy="29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3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정리 및 참고문헌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19CA14-144F-460D-B0AC-A9995AB5C468}"/>
              </a:ext>
            </a:extLst>
          </p:cNvPr>
          <p:cNvSpPr/>
          <p:nvPr/>
        </p:nvSpPr>
        <p:spPr>
          <a:xfrm>
            <a:off x="489455" y="1532433"/>
            <a:ext cx="3202869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solidFill>
                  <a:schemeClr val="tx1"/>
                </a:solidFill>
              </a:rPr>
              <a:t>주요 </a:t>
            </a:r>
            <a:r>
              <a:rPr lang="en-US" altLang="ko-KR" sz="1600" spc="-100" dirty="0">
                <a:solidFill>
                  <a:schemeClr val="tx1"/>
                </a:solidFill>
              </a:rPr>
              <a:t>5</a:t>
            </a:r>
            <a:r>
              <a:rPr lang="ko-KR" altLang="en-US" sz="1600" spc="-100" dirty="0">
                <a:solidFill>
                  <a:schemeClr val="tx1"/>
                </a:solidFill>
              </a:rPr>
              <a:t>대 범죄 중 </a:t>
            </a:r>
            <a:r>
              <a:rPr lang="ko-KR" altLang="en-US" sz="1600" b="1" spc="-100" dirty="0">
                <a:solidFill>
                  <a:schemeClr val="tx1"/>
                </a:solidFill>
              </a:rPr>
              <a:t>성폭력</a:t>
            </a:r>
            <a:r>
              <a:rPr lang="en-US" altLang="ko-KR" sz="1600" b="1" spc="-100" dirty="0">
                <a:solidFill>
                  <a:schemeClr val="tx1"/>
                </a:solidFill>
              </a:rPr>
              <a:t>, </a:t>
            </a:r>
            <a:r>
              <a:rPr lang="ko-KR" altLang="en-US" sz="1600" b="1" spc="-100" dirty="0">
                <a:solidFill>
                  <a:schemeClr val="tx1"/>
                </a:solidFill>
              </a:rPr>
              <a:t>강도</a:t>
            </a:r>
            <a:r>
              <a:rPr lang="en-US" altLang="ko-KR" sz="1600" b="1" spc="-100" dirty="0">
                <a:solidFill>
                  <a:schemeClr val="tx1"/>
                </a:solidFill>
              </a:rPr>
              <a:t>, </a:t>
            </a:r>
            <a:r>
              <a:rPr lang="ko-KR" altLang="en-US" sz="1600" b="1" spc="-100" dirty="0">
                <a:solidFill>
                  <a:schemeClr val="tx1"/>
                </a:solidFill>
              </a:rPr>
              <a:t>절도</a:t>
            </a:r>
            <a:r>
              <a:rPr lang="ko-KR" altLang="en-US" sz="1600" spc="-100" dirty="0">
                <a:solidFill>
                  <a:schemeClr val="tx1"/>
                </a:solidFill>
              </a:rPr>
              <a:t>는 범죄 발생 등급이 높은 지역</a:t>
            </a:r>
            <a:r>
              <a:rPr lang="en-US" altLang="ko-KR" sz="1600" spc="-100" dirty="0">
                <a:solidFill>
                  <a:schemeClr val="tx1"/>
                </a:solidFill>
              </a:rPr>
              <a:t>(4,5</a:t>
            </a:r>
            <a:r>
              <a:rPr lang="ko-KR" altLang="en-US" sz="1600" spc="-100" dirty="0">
                <a:solidFill>
                  <a:schemeClr val="tx1"/>
                </a:solidFill>
              </a:rPr>
              <a:t>등급</a:t>
            </a:r>
            <a:r>
              <a:rPr lang="en-US" altLang="ko-KR" sz="1600" spc="-100" dirty="0">
                <a:solidFill>
                  <a:schemeClr val="tx1"/>
                </a:solidFill>
              </a:rPr>
              <a:t>)</a:t>
            </a:r>
            <a:r>
              <a:rPr lang="ko-KR" altLang="en-US" sz="1600" spc="-100" dirty="0">
                <a:solidFill>
                  <a:schemeClr val="tx1"/>
                </a:solidFill>
              </a:rPr>
              <a:t>이 범죄 발생 등급이 낮은 지역</a:t>
            </a:r>
            <a:r>
              <a:rPr lang="en-US" altLang="ko-KR" sz="1600" spc="-100" dirty="0">
                <a:solidFill>
                  <a:schemeClr val="tx1"/>
                </a:solidFill>
              </a:rPr>
              <a:t>(1,2</a:t>
            </a:r>
            <a:r>
              <a:rPr lang="ko-KR" altLang="en-US" sz="1600" spc="-100" dirty="0">
                <a:solidFill>
                  <a:schemeClr val="tx1"/>
                </a:solidFill>
              </a:rPr>
              <a:t>등급</a:t>
            </a:r>
            <a:r>
              <a:rPr lang="en-US" altLang="ko-KR" sz="1600" spc="-100" dirty="0">
                <a:solidFill>
                  <a:schemeClr val="tx1"/>
                </a:solidFill>
              </a:rPr>
              <a:t>)</a:t>
            </a:r>
            <a:r>
              <a:rPr lang="ko-KR" altLang="en-US" sz="1600" spc="-100" dirty="0">
                <a:solidFill>
                  <a:schemeClr val="tx1"/>
                </a:solidFill>
              </a:rPr>
              <a:t>보다   </a:t>
            </a:r>
            <a:r>
              <a:rPr lang="en-US" altLang="ko-KR" sz="1600" b="1" spc="-100" dirty="0">
                <a:solidFill>
                  <a:schemeClr val="tx1"/>
                </a:solidFill>
              </a:rPr>
              <a:t>1</a:t>
            </a:r>
            <a:r>
              <a:rPr lang="ko-KR" altLang="en-US" sz="1600" b="1" spc="-100" dirty="0">
                <a:solidFill>
                  <a:schemeClr val="tx1"/>
                </a:solidFill>
              </a:rPr>
              <a:t>인 가구 비율이 높음</a:t>
            </a:r>
            <a:r>
              <a:rPr lang="en-US" altLang="ko-KR" sz="1600" b="1" spc="-100" dirty="0">
                <a:solidFill>
                  <a:schemeClr val="tx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b="1" spc="-1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b="1" spc="-1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solidFill>
                  <a:schemeClr val="tx1"/>
                </a:solidFill>
              </a:rPr>
              <a:t>범죄 발생 등급이 높으면서 </a:t>
            </a:r>
            <a:r>
              <a:rPr lang="en-US" altLang="ko-KR" sz="1600" spc="-100" dirty="0">
                <a:solidFill>
                  <a:schemeClr val="tx1"/>
                </a:solidFill>
              </a:rPr>
              <a:t>1</a:t>
            </a:r>
            <a:r>
              <a:rPr lang="ko-KR" altLang="en-US" sz="1600" spc="-100" dirty="0">
                <a:solidFill>
                  <a:schemeClr val="tx1"/>
                </a:solidFill>
              </a:rPr>
              <a:t>인 가구 비율이 높은 지역이 일부 있음</a:t>
            </a:r>
            <a:r>
              <a:rPr lang="en-US" altLang="ko-KR" sz="1600" spc="-100" dirty="0">
                <a:solidFill>
                  <a:schemeClr val="tx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ko-KR" altLang="en-US" sz="1600" b="1" spc="-100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1CEA20-95E1-40B9-9217-4E9A1D3A8810}"/>
              </a:ext>
            </a:extLst>
          </p:cNvPr>
          <p:cNvSpPr/>
          <p:nvPr/>
        </p:nvSpPr>
        <p:spPr>
          <a:xfrm>
            <a:off x="4673604" y="1532431"/>
            <a:ext cx="2725088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9C9341F-969C-49C1-8616-71C8151F612B}"/>
              </a:ext>
            </a:extLst>
          </p:cNvPr>
          <p:cNvSpPr/>
          <p:nvPr/>
        </p:nvSpPr>
        <p:spPr>
          <a:xfrm>
            <a:off x="4368528" y="1538785"/>
            <a:ext cx="3202869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향후 </a:t>
            </a:r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인가구의 주거 안전성을 위한 방안을 수립하기 위한 근거 자료로 활용 가능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</a:rPr>
              <a:t>K-means, DBSCAN </a:t>
            </a:r>
            <a:r>
              <a:rPr lang="ko-KR" altLang="en-US" sz="1600" dirty="0">
                <a:solidFill>
                  <a:schemeClr val="tx1"/>
                </a:solidFill>
              </a:rPr>
              <a:t>등 비지도학습 알고리즘을 활용하여 행정동을 여러 개의 클러스터로 </a:t>
            </a:r>
            <a:r>
              <a:rPr lang="ko-KR" altLang="en-US" sz="1600" b="1" dirty="0">
                <a:solidFill>
                  <a:schemeClr val="tx1"/>
                </a:solidFill>
              </a:rPr>
              <a:t>군집화</a:t>
            </a:r>
            <a:r>
              <a:rPr lang="ko-KR" altLang="en-US" sz="1600" dirty="0">
                <a:solidFill>
                  <a:schemeClr val="tx1"/>
                </a:solidFill>
              </a:rPr>
              <a:t> 할 수 있음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CECD00C1-B779-4374-8FA5-21EE9B7A7FF1}"/>
              </a:ext>
            </a:extLst>
          </p:cNvPr>
          <p:cNvSpPr/>
          <p:nvPr/>
        </p:nvSpPr>
        <p:spPr>
          <a:xfrm>
            <a:off x="489455" y="1532433"/>
            <a:ext cx="3202869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176DB61-2184-4424-87D8-7736009E6EF2}"/>
              </a:ext>
            </a:extLst>
          </p:cNvPr>
          <p:cNvSpPr/>
          <p:nvPr/>
        </p:nvSpPr>
        <p:spPr>
          <a:xfrm>
            <a:off x="8243839" y="1538785"/>
            <a:ext cx="3202869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spc="-1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</a:rPr>
              <a:t>범죄발생등급</a:t>
            </a:r>
            <a:r>
              <a:rPr lang="ko-KR" altLang="en-US" sz="1600" dirty="0">
                <a:solidFill>
                  <a:schemeClr val="tx1"/>
                </a:solidFill>
              </a:rPr>
              <a:t>이 실제 발생한 범죄의 수가 아닌 </a:t>
            </a:r>
            <a:r>
              <a:rPr lang="en-US" altLang="ko-KR" sz="1600" dirty="0">
                <a:solidFill>
                  <a:schemeClr val="tx1"/>
                </a:solidFill>
              </a:rPr>
              <a:t>5</a:t>
            </a:r>
            <a:r>
              <a:rPr lang="ko-KR" altLang="en-US" sz="1600" dirty="0">
                <a:solidFill>
                  <a:schemeClr val="tx1"/>
                </a:solidFill>
              </a:rPr>
              <a:t>등급으로 구분된 </a:t>
            </a:r>
            <a:r>
              <a:rPr lang="ko-KR" altLang="en-US" sz="1600" b="1" dirty="0">
                <a:solidFill>
                  <a:schemeClr val="tx1"/>
                </a:solidFill>
              </a:rPr>
              <a:t>범주형 척도 👉 </a:t>
            </a:r>
            <a:r>
              <a:rPr lang="ko-KR" altLang="en-US" sz="1600" dirty="0">
                <a:solidFill>
                  <a:schemeClr val="tx1"/>
                </a:solidFill>
              </a:rPr>
              <a:t>연속형 데이터가 아니기 때문에 </a:t>
            </a:r>
            <a:r>
              <a:rPr lang="ko-KR" altLang="en-US" sz="1600" dirty="0" err="1">
                <a:solidFill>
                  <a:schemeClr val="tx1"/>
                </a:solidFill>
              </a:rPr>
              <a:t>피어슨</a:t>
            </a:r>
            <a:r>
              <a:rPr lang="ko-KR" altLang="en-US" sz="1600" dirty="0">
                <a:solidFill>
                  <a:schemeClr val="tx1"/>
                </a:solidFill>
              </a:rPr>
              <a:t> 상관분석의 대상이 아님</a:t>
            </a:r>
            <a:r>
              <a:rPr lang="en-US" altLang="ko-KR" sz="1600" dirty="0">
                <a:solidFill>
                  <a:schemeClr val="tx1"/>
                </a:solidFill>
              </a:rPr>
              <a:t>. (</a:t>
            </a:r>
            <a:r>
              <a:rPr lang="ko-KR" altLang="en-US" sz="1600" dirty="0">
                <a:solidFill>
                  <a:schemeClr val="tx1"/>
                </a:solidFill>
              </a:rPr>
              <a:t>❓</a:t>
            </a:r>
            <a:r>
              <a:rPr lang="ko-KR" altLang="en-US" sz="1600" dirty="0" err="1">
                <a:solidFill>
                  <a:schemeClr val="tx1"/>
                </a:solidFill>
              </a:rPr>
              <a:t>스피어만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켄달</a:t>
            </a:r>
            <a:r>
              <a:rPr lang="ko-KR" altLang="en-US" sz="1600" dirty="0">
                <a:solidFill>
                  <a:schemeClr val="tx1"/>
                </a:solidFill>
              </a:rPr>
              <a:t> 상관분석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인가구의 연령 분포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등 다른 요인 반영하지 않음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just"/>
            <a:endParaRPr lang="ko-KR" altLang="en-US" sz="1600" b="1" spc="-100" dirty="0">
              <a:solidFill>
                <a:schemeClr val="tx1"/>
              </a:solidFill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C7B5E45D-3CAF-4C2D-9938-F7C69946C06E}"/>
              </a:ext>
            </a:extLst>
          </p:cNvPr>
          <p:cNvSpPr/>
          <p:nvPr/>
        </p:nvSpPr>
        <p:spPr>
          <a:xfrm>
            <a:off x="4368528" y="1532431"/>
            <a:ext cx="3202869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600F71B9-6C3A-4663-BBF4-52DB19D5B9E4}"/>
              </a:ext>
            </a:extLst>
          </p:cNvPr>
          <p:cNvSpPr/>
          <p:nvPr/>
        </p:nvSpPr>
        <p:spPr>
          <a:xfrm>
            <a:off x="8243839" y="1532431"/>
            <a:ext cx="3202869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FAFF78-DCD5-4051-A725-12B3BAD00DB2}"/>
              </a:ext>
            </a:extLst>
          </p:cNvPr>
          <p:cNvSpPr txBox="1"/>
          <p:nvPr/>
        </p:nvSpPr>
        <p:spPr>
          <a:xfrm>
            <a:off x="1504831" y="169706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분석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1FFFF5-FE8B-4CA6-9FD2-BF6D43B5483B}"/>
              </a:ext>
            </a:extLst>
          </p:cNvPr>
          <p:cNvSpPr txBox="1"/>
          <p:nvPr/>
        </p:nvSpPr>
        <p:spPr>
          <a:xfrm>
            <a:off x="9406691" y="17042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한계점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048F04-93D5-4B7A-BEC9-901254970872}"/>
              </a:ext>
            </a:extLst>
          </p:cNvPr>
          <p:cNvSpPr txBox="1"/>
          <p:nvPr/>
        </p:nvSpPr>
        <p:spPr>
          <a:xfrm>
            <a:off x="5383904" y="1697064"/>
            <a:ext cx="117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활용 방안</a:t>
            </a:r>
          </a:p>
        </p:txBody>
      </p:sp>
    </p:spTree>
    <p:extLst>
      <p:ext uri="{BB962C8B-B14F-4D97-AF65-F5344CB8AC3E}">
        <p14:creationId xmlns:p14="http://schemas.microsoft.com/office/powerpoint/2010/main" val="239533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94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정리 및 참고문헌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658FE72-0984-4D30-B113-1B6B4B454C1D}"/>
              </a:ext>
            </a:extLst>
          </p:cNvPr>
          <p:cNvSpPr txBox="1"/>
          <p:nvPr/>
        </p:nvSpPr>
        <p:spPr>
          <a:xfrm>
            <a:off x="1302993" y="2169019"/>
            <a:ext cx="91280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 KR"/>
              </a:rPr>
              <a:t>[1]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 KR"/>
              </a:rPr>
              <a:t>장현석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 KR"/>
              </a:rPr>
              <a:t>홍명기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 KR"/>
              </a:rPr>
              <a:t>이경아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Noto Sans KR"/>
              </a:rPr>
              <a:t>조은비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 KR"/>
              </a:rPr>
              <a:t>서울시 행정동 수준의 범죄분포에 대한 탐색적 연구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 KR"/>
              </a:rPr>
              <a:t>. 2021; 15(1), 69-94.</a:t>
            </a:r>
          </a:p>
          <a:p>
            <a:pPr algn="l"/>
            <a:r>
              <a:rPr lang="en-US" altLang="ko-KR" sz="1400" dirty="0">
                <a:solidFill>
                  <a:srgbClr val="333333"/>
                </a:solidFill>
                <a:latin typeface="Noto Sans KR"/>
                <a:ea typeface="+mj-ea"/>
              </a:rPr>
              <a:t>[2] 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Noto Sans KR"/>
              </a:rPr>
              <a:t>folium</a:t>
            </a:r>
            <a:r>
              <a:rPr lang="ko-KR" altLang="en-US" sz="1400" i="0" dirty="0">
                <a:solidFill>
                  <a:srgbClr val="000000"/>
                </a:solidFill>
                <a:effectLst/>
                <a:latin typeface="Noto Sans KR"/>
              </a:rPr>
              <a:t>을 이용하여 서울시 </a:t>
            </a:r>
            <a:r>
              <a:rPr lang="ko-KR" altLang="en-US" sz="1400" i="0" dirty="0" err="1">
                <a:solidFill>
                  <a:srgbClr val="000000"/>
                </a:solidFill>
                <a:effectLst/>
                <a:latin typeface="Noto Sans KR"/>
              </a:rPr>
              <a:t>동별</a:t>
            </a:r>
            <a:r>
              <a:rPr lang="ko-KR" altLang="en-US" sz="1400" i="0" dirty="0">
                <a:solidFill>
                  <a:srgbClr val="000000"/>
                </a:solidFill>
                <a:effectLst/>
                <a:latin typeface="Noto Sans KR"/>
              </a:rPr>
              <a:t> 인구 수 시각화하기 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Noto Sans KR"/>
              </a:rPr>
              <a:t>(https://d-hyeon.tistory.com/2 )</a:t>
            </a:r>
            <a:endParaRPr lang="ko-KR" altLang="en-US" sz="1400" i="0" dirty="0">
              <a:solidFill>
                <a:srgbClr val="000000"/>
              </a:solidFill>
              <a:effectLst/>
              <a:latin typeface="Noto Sans KR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Noto Sans KR"/>
                <a:ea typeface="+mj-ea"/>
              </a:rPr>
              <a:t>[3]</a:t>
            </a:r>
            <a:r>
              <a:rPr lang="ko-KR" altLang="en-US" sz="1400" dirty="0">
                <a:solidFill>
                  <a:srgbClr val="333333"/>
                </a:solidFill>
                <a:latin typeface="Noto Sans KR"/>
                <a:ea typeface="+mj-ea"/>
              </a:rPr>
              <a:t> 범죄예방디자인 연구정보센터 </a:t>
            </a:r>
            <a:r>
              <a:rPr lang="en-US" altLang="ko-KR" sz="1400" dirty="0">
                <a:solidFill>
                  <a:srgbClr val="333333"/>
                </a:solidFill>
                <a:latin typeface="Noto Sans KR"/>
                <a:ea typeface="+mj-ea"/>
              </a:rPr>
              <a:t>(http://www.cpted.kr/?r=home&amp;c=02/0202)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E6EF3FF-74B1-4160-A1C8-3A44F382DA5B}"/>
              </a:ext>
            </a:extLst>
          </p:cNvPr>
          <p:cNvSpPr/>
          <p:nvPr/>
        </p:nvSpPr>
        <p:spPr>
          <a:xfrm>
            <a:off x="839645" y="1349418"/>
            <a:ext cx="1749347" cy="59005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참고 문헌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C08B5ED-52BE-40C1-8B9D-E145717B70B6}"/>
              </a:ext>
            </a:extLst>
          </p:cNvPr>
          <p:cNvSpPr/>
          <p:nvPr/>
        </p:nvSpPr>
        <p:spPr>
          <a:xfrm>
            <a:off x="839645" y="3655289"/>
            <a:ext cx="1749347" cy="59005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 데이터</a:t>
            </a: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107E43C8-28A3-4C78-BB85-1014A3EA9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582373"/>
              </p:ext>
            </p:extLst>
          </p:nvPr>
        </p:nvGraphicFramePr>
        <p:xfrm>
          <a:off x="1302993" y="4568248"/>
          <a:ext cx="9056349" cy="1630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060">
                  <a:extLst>
                    <a:ext uri="{9D8B030D-6E8A-4147-A177-3AD203B41FA5}">
                      <a16:colId xmlns:a16="http://schemas.microsoft.com/office/drawing/2014/main" val="3881798329"/>
                    </a:ext>
                  </a:extLst>
                </a:gridCol>
                <a:gridCol w="4213185">
                  <a:extLst>
                    <a:ext uri="{9D8B030D-6E8A-4147-A177-3AD203B41FA5}">
                      <a16:colId xmlns:a16="http://schemas.microsoft.com/office/drawing/2014/main" val="672115403"/>
                    </a:ext>
                  </a:extLst>
                </a:gridCol>
                <a:gridCol w="1099595">
                  <a:extLst>
                    <a:ext uri="{9D8B030D-6E8A-4147-A177-3AD203B41FA5}">
                      <a16:colId xmlns:a16="http://schemas.microsoft.com/office/drawing/2014/main" val="627336525"/>
                    </a:ext>
                  </a:extLst>
                </a:gridCol>
                <a:gridCol w="3333509">
                  <a:extLst>
                    <a:ext uri="{9D8B030D-6E8A-4147-A177-3AD203B41FA5}">
                      <a16:colId xmlns:a16="http://schemas.microsoft.com/office/drawing/2014/main" val="1009649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데이터셋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출처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1333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서울시 가구원수별 가구수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동별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통계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서울 </a:t>
                      </a:r>
                      <a:r>
                        <a:rPr lang="ko-KR" altLang="en-US" sz="1400" b="0" dirty="0" err="1"/>
                        <a:t>열린데이터</a:t>
                      </a:r>
                      <a:r>
                        <a:rPr lang="ko-KR" altLang="en-US" sz="1400" b="0" dirty="0"/>
                        <a:t>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93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2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서울시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 범죄 발생현황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서울 </a:t>
                      </a:r>
                      <a:r>
                        <a:rPr lang="ko-KR" altLang="en-US" sz="1400" b="0" dirty="0" err="1"/>
                        <a:t>열린데이터</a:t>
                      </a:r>
                      <a:r>
                        <a:rPr lang="ko-KR" altLang="en-US" sz="1400" b="0" dirty="0"/>
                        <a:t>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57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3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서울시 행정동 수준 각 </a:t>
                      </a:r>
                      <a:r>
                        <a:rPr lang="ko-KR" altLang="en-US" sz="1400" b="0" dirty="0" err="1"/>
                        <a:t>범죄별</a:t>
                      </a:r>
                      <a:r>
                        <a:rPr lang="ko-KR" altLang="en-US" sz="1400" b="0" dirty="0"/>
                        <a:t> 범죄발생등급의 분포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2016~2019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>
                          <a:solidFill>
                            <a:srgbClr val="333333"/>
                          </a:solidFill>
                          <a:effectLst/>
                          <a:latin typeface="Noto Sans KR"/>
                        </a:rPr>
                        <a:t>장현석 외 </a:t>
                      </a:r>
                      <a:r>
                        <a:rPr lang="en-US" altLang="ko-KR" sz="1400" b="0" i="0" dirty="0">
                          <a:solidFill>
                            <a:srgbClr val="333333"/>
                          </a:solidFill>
                          <a:effectLst/>
                          <a:latin typeface="Noto Sans KR"/>
                        </a:rPr>
                        <a:t>3</a:t>
                      </a:r>
                      <a:r>
                        <a:rPr lang="ko-KR" altLang="en-US" sz="1400" b="0" i="0" dirty="0">
                          <a:solidFill>
                            <a:srgbClr val="333333"/>
                          </a:solidFill>
                          <a:effectLst/>
                          <a:latin typeface="Noto Sans KR"/>
                        </a:rPr>
                        <a:t>인</a:t>
                      </a:r>
                      <a:r>
                        <a:rPr lang="en-US" altLang="ko-KR" sz="1400" b="0" i="0" dirty="0">
                          <a:solidFill>
                            <a:srgbClr val="333333"/>
                          </a:solidFill>
                          <a:effectLst/>
                          <a:latin typeface="Noto Sans KR"/>
                        </a:rPr>
                        <a:t>(2021), </a:t>
                      </a:r>
                      <a:r>
                        <a:rPr lang="ko-KR" altLang="en-US" sz="1400" b="0" i="0" dirty="0">
                          <a:solidFill>
                            <a:srgbClr val="333333"/>
                          </a:solidFill>
                          <a:effectLst/>
                          <a:latin typeface="Noto Sans KR"/>
                        </a:rPr>
                        <a:t>서울시 행정동 수준의 범죄분포에 대한 탐색적 연구</a:t>
                      </a:r>
                      <a:endParaRPr lang="ko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6229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18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6929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서울시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인 가구 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439406" y="3061886"/>
            <a:ext cx="5270520" cy="33152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/>
              <a:t>2015</a:t>
            </a:r>
            <a:r>
              <a:rPr lang="ko-KR" altLang="en-US" sz="1600" spc="-150" dirty="0"/>
              <a:t>년에 비해 </a:t>
            </a:r>
            <a:r>
              <a:rPr lang="en-US" altLang="ko-KR" sz="1600" spc="-150" dirty="0"/>
              <a:t>2020</a:t>
            </a:r>
            <a:r>
              <a:rPr lang="ko-KR" altLang="en-US" sz="1600" spc="-150" dirty="0"/>
              <a:t>년 서울시 모든 자치구에서 </a:t>
            </a:r>
            <a:r>
              <a:rPr lang="en-US" altLang="ko-KR" sz="1600" spc="-150" dirty="0"/>
              <a:t>1</a:t>
            </a:r>
            <a:r>
              <a:rPr lang="ko-KR" altLang="en-US" sz="1600" spc="-150" dirty="0"/>
              <a:t>인 가구수가 증가함</a:t>
            </a:r>
            <a:r>
              <a:rPr lang="en-US" altLang="ko-KR" sz="1600" spc="-150" dirty="0"/>
              <a:t>.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600" spc="-150" dirty="0"/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/>
              <a:t>대응표본 </a:t>
            </a:r>
            <a:r>
              <a:rPr lang="en-US" altLang="ko-KR" sz="1600" spc="-150" dirty="0"/>
              <a:t>t-test</a:t>
            </a:r>
            <a:r>
              <a:rPr lang="ko-KR" altLang="en-US" sz="1600" spc="-150" dirty="0"/>
              <a:t> 결과 </a:t>
            </a:r>
            <a:r>
              <a:rPr lang="en-US" altLang="ko-KR" sz="1600" spc="-150" dirty="0"/>
              <a:t>, p-value &lt; 0.05 </a:t>
            </a:r>
            <a:r>
              <a:rPr lang="ko-KR" altLang="en-US" sz="1600" spc="-150" dirty="0"/>
              <a:t>값으로 유의미한 증가세가 있음을 확인함</a:t>
            </a:r>
            <a:r>
              <a:rPr lang="en-US" altLang="ko-KR" sz="1600" spc="-150" dirty="0"/>
              <a:t>.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600" spc="-150" dirty="0"/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/>
              <a:t>전체 자치구 중 </a:t>
            </a:r>
            <a:r>
              <a:rPr lang="ko-KR" altLang="en-US" sz="1600" b="1" spc="-150" dirty="0"/>
              <a:t>관악구</a:t>
            </a:r>
            <a:r>
              <a:rPr lang="ko-KR" altLang="en-US" sz="1600" spc="-150" dirty="0"/>
              <a:t>의 </a:t>
            </a:r>
            <a:r>
              <a:rPr lang="en-US" altLang="ko-KR" sz="1600" spc="-150" dirty="0"/>
              <a:t>1</a:t>
            </a:r>
            <a:r>
              <a:rPr lang="ko-KR" altLang="en-US" sz="1600" spc="-150" dirty="0"/>
              <a:t>인 가구수가 가장 많음</a:t>
            </a:r>
            <a:r>
              <a:rPr lang="en-US" altLang="ko-KR" sz="1600" spc="-150" dirty="0"/>
              <a:t>.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600" spc="-150" dirty="0"/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ko-KR" altLang="en-US" sz="1600" spc="-1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6504263" y="2026922"/>
            <a:ext cx="3292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인 가구 수의 증가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98775DE4-BA05-45F3-ACF3-FC97E976E1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8494610"/>
              </p:ext>
            </p:extLst>
          </p:nvPr>
        </p:nvGraphicFramePr>
        <p:xfrm>
          <a:off x="0" y="2026922"/>
          <a:ext cx="5981700" cy="3757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0240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0" y="956931"/>
            <a:ext cx="4641802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서울시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인 가구 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90E3A9B4-BD4C-4F9E-8D8D-347124A6AA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2194781"/>
              </p:ext>
            </p:extLst>
          </p:nvPr>
        </p:nvGraphicFramePr>
        <p:xfrm>
          <a:off x="4908929" y="1753523"/>
          <a:ext cx="6950796" cy="4564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A2503F5-23DF-4399-80D1-E3BAA4EC6A0A}"/>
              </a:ext>
            </a:extLst>
          </p:cNvPr>
          <p:cNvSpPr txBox="1"/>
          <p:nvPr/>
        </p:nvSpPr>
        <p:spPr>
          <a:xfrm>
            <a:off x="483618" y="2525986"/>
            <a:ext cx="3809976" cy="3019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/>
              <a:t>전체 가구 대비 </a:t>
            </a:r>
            <a:r>
              <a:rPr lang="en-US" altLang="ko-KR" sz="1600" spc="-150" dirty="0"/>
              <a:t>1</a:t>
            </a:r>
            <a:r>
              <a:rPr lang="ko-KR" altLang="en-US" sz="1600" spc="-150" dirty="0"/>
              <a:t>인 가구 비율 </a:t>
            </a: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      =  (1</a:t>
            </a:r>
            <a:r>
              <a:rPr lang="ko-KR" altLang="en-US" sz="1600" spc="-150" dirty="0"/>
              <a:t>인 가구 수 </a:t>
            </a:r>
            <a:r>
              <a:rPr lang="en-US" altLang="ko-KR" sz="1600" spc="-150" dirty="0"/>
              <a:t>/ </a:t>
            </a:r>
            <a:r>
              <a:rPr lang="ko-KR" altLang="en-US" sz="1600" spc="-150" dirty="0"/>
              <a:t>전체 가구 수</a:t>
            </a:r>
            <a:r>
              <a:rPr lang="en-US" altLang="ko-KR" sz="1600" spc="-150" dirty="0"/>
              <a:t>) * 100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 </a:t>
            </a:r>
            <a:endParaRPr lang="en-US" altLang="ko-KR" sz="1600" spc="-150" dirty="0"/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/>
              <a:t>1</a:t>
            </a:r>
            <a:r>
              <a:rPr lang="ko-KR" altLang="en-US" sz="1600" spc="-150" dirty="0"/>
              <a:t>위 관악구 </a:t>
            </a:r>
            <a:r>
              <a:rPr lang="en-US" altLang="ko-KR" sz="1600" spc="-150" dirty="0"/>
              <a:t>(52%)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600" spc="-150" dirty="0"/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/>
              <a:t>40% </a:t>
            </a:r>
            <a:r>
              <a:rPr lang="ko-KR" altLang="en-US" sz="1600" spc="-150" dirty="0"/>
              <a:t>이상인 자치구 </a:t>
            </a:r>
            <a:r>
              <a:rPr lang="en-US" altLang="ko-KR" sz="1600" spc="-150" dirty="0"/>
              <a:t>: </a:t>
            </a:r>
            <a:r>
              <a:rPr lang="ko-KR" altLang="en-US" sz="1600" spc="-150" dirty="0"/>
              <a:t>종로구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중구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광진구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동대문구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금천구</a:t>
            </a:r>
            <a:endParaRPr lang="en-US" altLang="ko-KR" sz="1600" spc="-150" dirty="0"/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ko-KR" altLang="en-US" sz="1600" spc="-150" dirty="0"/>
          </a:p>
        </p:txBody>
      </p:sp>
    </p:spTree>
    <p:extLst>
      <p:ext uri="{BB962C8B-B14F-4D97-AF65-F5344CB8AC3E}">
        <p14:creationId xmlns:p14="http://schemas.microsoft.com/office/powerpoint/2010/main" val="234833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0" y="956929"/>
            <a:ext cx="12192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서울시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인 가구 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4117A4-3959-4373-97D3-F0574B2DD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026" y="1479546"/>
            <a:ext cx="2773258" cy="26037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FE241C-DCA4-43FB-853A-6257A88C3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716" y="1479546"/>
            <a:ext cx="5658020" cy="485583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B6892D-AB29-4937-B8E1-E379518153CF}"/>
              </a:ext>
            </a:extLst>
          </p:cNvPr>
          <p:cNvSpPr/>
          <p:nvPr/>
        </p:nvSpPr>
        <p:spPr>
          <a:xfrm>
            <a:off x="290432" y="1091071"/>
            <a:ext cx="3008668" cy="10561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행정동별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 err="1"/>
              <a:t>인가구</a:t>
            </a:r>
            <a:r>
              <a:rPr lang="ko-KR" altLang="en-US" dirty="0"/>
              <a:t> 비율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ED693A-EF5D-4833-A2C3-DA9C5F230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573" y="4159776"/>
            <a:ext cx="3246072" cy="222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6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0954DB-ABE7-4FEC-B03D-99DA5B593046}"/>
              </a:ext>
            </a:extLst>
          </p:cNvPr>
          <p:cNvSpPr/>
          <p:nvPr/>
        </p:nvSpPr>
        <p:spPr>
          <a:xfrm>
            <a:off x="1035745" y="3229350"/>
            <a:ext cx="10120507" cy="26114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     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일상활동이론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에 따르면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, </a:t>
            </a:r>
          </a:p>
          <a:p>
            <a:pPr algn="just">
              <a:lnSpc>
                <a:spcPct val="120000"/>
              </a:lnSpc>
            </a:pPr>
            <a:r>
              <a:rPr lang="en-US" altLang="ko-KR" sz="18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	</a:t>
            </a:r>
            <a:r>
              <a:rPr lang="ko-KR" altLang="en-US" sz="18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범죄는 동기가 부여된 </a:t>
            </a:r>
            <a:r>
              <a:rPr lang="ko-KR" altLang="en-US" sz="18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범죄자</a:t>
            </a:r>
            <a:r>
              <a:rPr lang="ko-KR" altLang="en-US" sz="18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가 보호자가 없는 적절한 </a:t>
            </a:r>
            <a:r>
              <a:rPr lang="ko-KR" altLang="en-US" sz="18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피해자</a:t>
            </a:r>
            <a:r>
              <a:rPr lang="ko-KR" altLang="en-US" sz="18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를 </a:t>
            </a:r>
            <a:endParaRPr lang="en-US" altLang="ko-KR" sz="1800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   	</a:t>
            </a:r>
            <a:r>
              <a:rPr lang="ko-KR" altLang="en-US" sz="18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시간과 공간적으로 동시에 만날 때 발생한다</a:t>
            </a:r>
            <a:r>
              <a:rPr lang="en-US" altLang="ko-KR" sz="18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  </a:t>
            </a:r>
            <a:r>
              <a:rPr lang="en-US" altLang="ko-KR" sz="1800" b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sz="1800" b="1" i="1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범죄 발생에 있어서 장소의 역할이 중요함</a:t>
            </a:r>
            <a:r>
              <a:rPr lang="en-US" altLang="ko-KR" sz="18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30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서울시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인 가구와 치안 안전성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F3E54E1-1707-4DB1-B1C0-F9C453AB3EF6}"/>
              </a:ext>
            </a:extLst>
          </p:cNvPr>
          <p:cNvSpPr/>
          <p:nvPr/>
        </p:nvSpPr>
        <p:spPr>
          <a:xfrm>
            <a:off x="553024" y="1440470"/>
            <a:ext cx="11085950" cy="1166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다인 가구에 비해 상대적으로 </a:t>
            </a:r>
            <a:r>
              <a:rPr lang="ko-KR" altLang="en-US" sz="2000" b="1" dirty="0">
                <a:solidFill>
                  <a:schemeClr val="tx1"/>
                </a:solidFill>
              </a:rPr>
              <a:t>치안 안전성이 취약할 수밖에 없는 </a:t>
            </a:r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en-US" sz="2000" b="1" dirty="0">
                <a:solidFill>
                  <a:schemeClr val="tx1"/>
                </a:solidFill>
              </a:rPr>
              <a:t>인 가구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괜찮을까</a:t>
            </a:r>
            <a:r>
              <a:rPr lang="en-US" altLang="ko-KR" sz="20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4529809" y="1811330"/>
            <a:ext cx="264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554F4D"/>
                </a:solidFill>
              </a:rPr>
              <a:t> </a:t>
            </a:r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A766DC10-8FFF-4BDD-9ADC-E64BC4F015BD}"/>
              </a:ext>
            </a:extLst>
          </p:cNvPr>
          <p:cNvSpPr/>
          <p:nvPr/>
        </p:nvSpPr>
        <p:spPr>
          <a:xfrm rot="5400000">
            <a:off x="5890549" y="2748997"/>
            <a:ext cx="410897" cy="422488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362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화살표: 왼쪽/오른쪽 5">
            <a:extLst>
              <a:ext uri="{FF2B5EF4-FFF2-40B4-BE49-F238E27FC236}">
                <a16:creationId xmlns:a16="http://schemas.microsoft.com/office/drawing/2014/main" id="{F3CCEA91-756F-4651-90F6-7A1FD3F7D8D3}"/>
              </a:ext>
            </a:extLst>
          </p:cNvPr>
          <p:cNvSpPr/>
          <p:nvPr/>
        </p:nvSpPr>
        <p:spPr>
          <a:xfrm>
            <a:off x="3919381" y="4296133"/>
            <a:ext cx="3915330" cy="316168"/>
          </a:xfrm>
          <a:prstGeom prst="leftRightArrow">
            <a:avLst/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30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서울시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인 가구와 치안 안전성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4529809" y="1811330"/>
            <a:ext cx="264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554F4D"/>
                </a:solidFill>
              </a:rPr>
              <a:t>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8716DC8-D9E7-44E3-8738-06BCF0C5D4CF}"/>
              </a:ext>
            </a:extLst>
          </p:cNvPr>
          <p:cNvSpPr/>
          <p:nvPr/>
        </p:nvSpPr>
        <p:spPr>
          <a:xfrm>
            <a:off x="731798" y="1589269"/>
            <a:ext cx="10728404" cy="1490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범죄 발생이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높은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 지역과 범죄 발생이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낮은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 지역의 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인 가구 비율이 유의미한 차이가 있을까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D39343-C904-42CD-B0E8-5392ED39B313}"/>
              </a:ext>
            </a:extLst>
          </p:cNvPr>
          <p:cNvSpPr/>
          <p:nvPr/>
        </p:nvSpPr>
        <p:spPr>
          <a:xfrm>
            <a:off x="1840046" y="3850727"/>
            <a:ext cx="2560626" cy="1265710"/>
          </a:xfrm>
          <a:prstGeom prst="roundRect">
            <a:avLst/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범죄 발생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FB5E0BD-162C-41C9-A129-16F4E2FA2104}"/>
              </a:ext>
            </a:extLst>
          </p:cNvPr>
          <p:cNvSpPr/>
          <p:nvPr/>
        </p:nvSpPr>
        <p:spPr>
          <a:xfrm>
            <a:off x="7586491" y="3821362"/>
            <a:ext cx="2560626" cy="1265710"/>
          </a:xfrm>
          <a:prstGeom prst="roundRect">
            <a:avLst/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r>
              <a:rPr lang="ko-KR" altLang="en-US" b="1" dirty="0"/>
              <a:t>인 가구 비율</a:t>
            </a:r>
          </a:p>
        </p:txBody>
      </p:sp>
      <p:sp>
        <p:nvSpPr>
          <p:cNvPr id="5" name="실행 단추: 도움말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936BD03-DAAC-4698-BEEC-1CD0B90F3C45}"/>
              </a:ext>
            </a:extLst>
          </p:cNvPr>
          <p:cNvSpPr/>
          <p:nvPr/>
        </p:nvSpPr>
        <p:spPr>
          <a:xfrm>
            <a:off x="5265267" y="3698754"/>
            <a:ext cx="1456629" cy="1569655"/>
          </a:xfrm>
          <a:prstGeom prst="actionButtonHelp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673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0" y="956929"/>
            <a:ext cx="12192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서울시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인 가구와 치안 안전성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7EE413-4875-4C51-A46F-4D147C7354C5}"/>
              </a:ext>
            </a:extLst>
          </p:cNvPr>
          <p:cNvSpPr/>
          <p:nvPr/>
        </p:nvSpPr>
        <p:spPr>
          <a:xfrm>
            <a:off x="711844" y="2195382"/>
            <a:ext cx="10567686" cy="1843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b="1" dirty="0">
                <a:solidFill>
                  <a:schemeClr val="accent6">
                    <a:lumMod val="75000"/>
                  </a:schemeClr>
                </a:solidFill>
              </a:rPr>
              <a:t>   </a:t>
            </a:r>
          </a:p>
          <a:p>
            <a:pPr algn="just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en-US" altLang="ko-KR" sz="1800" b="1" dirty="0">
                <a:solidFill>
                  <a:schemeClr val="accent6">
                    <a:lumMod val="75000"/>
                  </a:schemeClr>
                </a:solidFill>
              </a:rPr>
              <a:t>1.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(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서울지방경찰청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서울시 </a:t>
            </a:r>
            <a:r>
              <a:rPr lang="ko-KR" altLang="en-US" b="1" dirty="0">
                <a:solidFill>
                  <a:srgbClr val="ED6751"/>
                </a:solidFill>
              </a:rPr>
              <a:t>자치구별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 5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대 범죄발생 현황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발생 건수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algn="just"/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   2.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(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</a:rPr>
              <a:t>행정안전부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생활안전지도 중 </a:t>
            </a:r>
            <a:r>
              <a:rPr lang="ko-KR" altLang="en-US" b="1" dirty="0">
                <a:solidFill>
                  <a:srgbClr val="ED6751"/>
                </a:solidFill>
              </a:rPr>
              <a:t>지구대</a:t>
            </a:r>
            <a:r>
              <a:rPr lang="en-US" altLang="ko-KR" b="1" dirty="0">
                <a:solidFill>
                  <a:srgbClr val="ED6751"/>
                </a:solidFill>
              </a:rPr>
              <a:t>(</a:t>
            </a:r>
            <a:r>
              <a:rPr lang="ko-KR" altLang="en-US" b="1" dirty="0">
                <a:solidFill>
                  <a:srgbClr val="ED6751"/>
                </a:solidFill>
              </a:rPr>
              <a:t>파출소</a:t>
            </a:r>
            <a:r>
              <a:rPr lang="en-US" altLang="ko-KR" b="1" dirty="0">
                <a:solidFill>
                  <a:srgbClr val="ED6751"/>
                </a:solidFill>
              </a:rPr>
              <a:t>)</a:t>
            </a:r>
            <a:r>
              <a:rPr lang="ko-KR" altLang="en-US" b="1" dirty="0">
                <a:solidFill>
                  <a:srgbClr val="ED6751"/>
                </a:solidFill>
              </a:rPr>
              <a:t>의 관할구역별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‘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범죄발생등급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’  (1-5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등급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algn="just"/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                 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674CF33-6A29-4DE0-A67A-6EA828DA3F3A}"/>
              </a:ext>
            </a:extLst>
          </p:cNvPr>
          <p:cNvSpPr/>
          <p:nvPr/>
        </p:nvSpPr>
        <p:spPr>
          <a:xfrm>
            <a:off x="569638" y="1254948"/>
            <a:ext cx="3008668" cy="10561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범죄 발생에 관한 데이터</a:t>
            </a:r>
          </a:p>
        </p:txBody>
      </p:sp>
      <p:sp>
        <p:nvSpPr>
          <p:cNvPr id="11" name="설명선: 왼쪽 화살표 10">
            <a:extLst>
              <a:ext uri="{FF2B5EF4-FFF2-40B4-BE49-F238E27FC236}">
                <a16:creationId xmlns:a16="http://schemas.microsoft.com/office/drawing/2014/main" id="{4BE40FB9-78D7-4AC6-A1E0-038FBAA5FB0F}"/>
              </a:ext>
            </a:extLst>
          </p:cNvPr>
          <p:cNvSpPr/>
          <p:nvPr/>
        </p:nvSpPr>
        <p:spPr>
          <a:xfrm>
            <a:off x="3532007" y="1354209"/>
            <a:ext cx="6163425" cy="817758"/>
          </a:xfrm>
          <a:prstGeom prst="leftArrowCallout">
            <a:avLst>
              <a:gd name="adj1" fmla="val 20619"/>
              <a:gd name="adj2" fmla="val 19524"/>
              <a:gd name="adj3" fmla="val 25000"/>
              <a:gd name="adj4" fmla="val 8441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범죄에 관한 세부 정보는 민감한 정보이기에 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데이터 공개에 제한을 두고 있음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.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54DC957-1B5C-49A0-ACA3-335E52396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74" y="3945957"/>
            <a:ext cx="6021067" cy="17029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6DEA1B5-E6FF-4F7A-88C1-29FBF16FF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47" y="3666782"/>
            <a:ext cx="5410998" cy="319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1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4FC16B-9613-48D4-A91F-31F7A7D38E48}"/>
              </a:ext>
            </a:extLst>
          </p:cNvPr>
          <p:cNvSpPr/>
          <p:nvPr/>
        </p:nvSpPr>
        <p:spPr>
          <a:xfrm>
            <a:off x="0" y="956929"/>
            <a:ext cx="12192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30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서울시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인 가구의 치안 안전성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4529809" y="1811330"/>
            <a:ext cx="264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554F4D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CF161C-D1AE-4565-B623-B72B06F17FE6}"/>
              </a:ext>
            </a:extLst>
          </p:cNvPr>
          <p:cNvSpPr/>
          <p:nvPr/>
        </p:nvSpPr>
        <p:spPr>
          <a:xfrm>
            <a:off x="711844" y="2195382"/>
            <a:ext cx="10567686" cy="1843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b="1" i="0" dirty="0">
                <a:solidFill>
                  <a:schemeClr val="accent6">
                    <a:lumMod val="75000"/>
                  </a:schemeClr>
                </a:solidFill>
                <a:effectLst/>
                <a:latin typeface="Noto Sans KR"/>
              </a:rPr>
              <a:t>      </a:t>
            </a:r>
          </a:p>
          <a:p>
            <a:pPr algn="just"/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Noto Sans KR"/>
              </a:rPr>
              <a:t>         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+mn-ea"/>
              </a:rPr>
              <a:t>장현석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+mn-ea"/>
              </a:rPr>
              <a:t>홍명기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+mn-ea"/>
              </a:rPr>
              <a:t>이경아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+mn-ea"/>
              </a:rPr>
              <a:t>조은비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+mn-ea"/>
              </a:rPr>
              <a:t>.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+mn-ea"/>
              </a:rPr>
              <a:t>서울시 행정동 수준의 범죄분포에 대한 탐색적 연구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+mn-ea"/>
              </a:rPr>
              <a:t>(2021).</a:t>
            </a:r>
          </a:p>
          <a:p>
            <a:pPr algn="just"/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      </a:t>
            </a:r>
          </a:p>
          <a:p>
            <a:pPr algn="just"/>
            <a:r>
              <a:rPr lang="en-US" altLang="ko-KR" sz="1400" b="0" i="0" dirty="0">
                <a:solidFill>
                  <a:srgbClr val="333333"/>
                </a:solidFill>
                <a:effectLst/>
                <a:latin typeface="+mn-ea"/>
              </a:rPr>
              <a:t>      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+mn-ea"/>
              </a:rPr>
              <a:t>생활안전지도를 </a:t>
            </a:r>
            <a:r>
              <a:rPr lang="ko-KR" altLang="en-US" sz="2000" b="1" dirty="0">
                <a:solidFill>
                  <a:srgbClr val="ED6751"/>
                </a:solidFill>
                <a:latin typeface="+mn-ea"/>
              </a:rPr>
              <a:t>행정</a:t>
            </a:r>
            <a:r>
              <a:rPr lang="ko-KR" altLang="en-US" sz="2000" b="1" i="0" dirty="0">
                <a:solidFill>
                  <a:srgbClr val="ED6751"/>
                </a:solidFill>
                <a:effectLst/>
                <a:latin typeface="+mn-ea"/>
              </a:rPr>
              <a:t>동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+mn-ea"/>
              </a:rPr>
              <a:t>을 기준으로 관할구역 재구성하여 </a:t>
            </a:r>
            <a:r>
              <a:rPr lang="ko-KR" altLang="en-US" sz="2000" b="1" i="0" dirty="0">
                <a:solidFill>
                  <a:srgbClr val="333333"/>
                </a:solidFill>
                <a:effectLst/>
                <a:latin typeface="+mn-ea"/>
              </a:rPr>
              <a:t>범죄 지도 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+mn-ea"/>
              </a:rPr>
              <a:t>생성함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+mn-ea"/>
              </a:rPr>
              <a:t>.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 </a:t>
            </a:r>
            <a:endParaRPr lang="en-US" altLang="ko-KR" sz="2000" b="0" i="0" dirty="0">
              <a:solidFill>
                <a:srgbClr val="333333"/>
              </a:solidFill>
              <a:effectLst/>
              <a:latin typeface="+mn-ea"/>
            </a:endParaRPr>
          </a:p>
          <a:p>
            <a:pPr algn="just"/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                 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4565F77-31E5-4AA0-B61F-73B19840B133}"/>
              </a:ext>
            </a:extLst>
          </p:cNvPr>
          <p:cNvSpPr/>
          <p:nvPr/>
        </p:nvSpPr>
        <p:spPr>
          <a:xfrm>
            <a:off x="569638" y="1254948"/>
            <a:ext cx="3008668" cy="10561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범죄 발생에 관한 데이터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197A308-812C-47C3-BC50-B22017FAF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52" y="3799233"/>
            <a:ext cx="5088256" cy="2359525"/>
          </a:xfrm>
          <a:prstGeom prst="rect">
            <a:avLst/>
          </a:prstGeom>
        </p:spPr>
      </p:pic>
      <p:sp>
        <p:nvSpPr>
          <p:cNvPr id="23" name="설명선: 왼쪽 화살표 22">
            <a:extLst>
              <a:ext uri="{FF2B5EF4-FFF2-40B4-BE49-F238E27FC236}">
                <a16:creationId xmlns:a16="http://schemas.microsoft.com/office/drawing/2014/main" id="{7C55D09E-1839-47EC-9087-4390D77066CE}"/>
              </a:ext>
            </a:extLst>
          </p:cNvPr>
          <p:cNvSpPr/>
          <p:nvPr/>
        </p:nvSpPr>
        <p:spPr>
          <a:xfrm>
            <a:off x="5612857" y="3799232"/>
            <a:ext cx="5932025" cy="2206692"/>
          </a:xfrm>
          <a:prstGeom prst="leftArrowCallout">
            <a:avLst>
              <a:gd name="adj1" fmla="val 20619"/>
              <a:gd name="adj2" fmla="val 20573"/>
              <a:gd name="adj3" fmla="val 22115"/>
              <a:gd name="adj4" fmla="val 86758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살인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강도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성폭력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폭력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절도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등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8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가지 주요 범죄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에 대한 분석 결과를 나타냄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2016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년부터 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2019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년까지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약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년간의 범죄발생등급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연속형의 범죄발생건수가 아닌 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1-5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등급으로 구분된 범주형 자료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)</a:t>
            </a:r>
          </a:p>
          <a:p>
            <a:pPr algn="just"/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415DA10-8CC4-4446-AF38-864205AB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117" y="5277014"/>
            <a:ext cx="4098856" cy="149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77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</TotalTime>
  <Words>966</Words>
  <Application>Microsoft Office PowerPoint</Application>
  <PresentationFormat>와이드스크린</PresentationFormat>
  <Paragraphs>209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G마켓 산스 TTF Bold</vt:lpstr>
      <vt:lpstr>Noto Sans KR</vt:lpstr>
      <vt:lpstr>나눔스퀘어 Bold</vt:lpstr>
      <vt:lpstr>나눔스퀘어 Light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강 지은</cp:lastModifiedBy>
  <cp:revision>44</cp:revision>
  <dcterms:created xsi:type="dcterms:W3CDTF">2020-05-25T00:38:46Z</dcterms:created>
  <dcterms:modified xsi:type="dcterms:W3CDTF">2023-08-29T11:27:36Z</dcterms:modified>
</cp:coreProperties>
</file>